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77" r:id="rId2"/>
    <p:sldId id="257" r:id="rId3"/>
    <p:sldId id="275" r:id="rId4"/>
    <p:sldId id="258" r:id="rId5"/>
    <p:sldId id="259" r:id="rId6"/>
    <p:sldId id="267" r:id="rId7"/>
    <p:sldId id="268" r:id="rId8"/>
    <p:sldId id="261" r:id="rId9"/>
    <p:sldId id="276" r:id="rId10"/>
    <p:sldId id="269" r:id="rId11"/>
    <p:sldId id="274" r:id="rId12"/>
    <p:sldId id="263" r:id="rId13"/>
    <p:sldId id="271" r:id="rId14"/>
    <p:sldId id="264" r:id="rId15"/>
    <p:sldId id="272" r:id="rId16"/>
    <p:sldId id="273" r:id="rId17"/>
    <p:sldId id="265" r:id="rId18"/>
    <p:sldId id="293" r:id="rId19"/>
    <p:sldId id="287" r:id="rId20"/>
    <p:sldId id="289" r:id="rId21"/>
    <p:sldId id="288" r:id="rId22"/>
    <p:sldId id="290" r:id="rId23"/>
    <p:sldId id="291" r:id="rId24"/>
    <p:sldId id="292" r:id="rId25"/>
    <p:sldId id="278" r:id="rId26"/>
    <p:sldId id="324" r:id="rId27"/>
    <p:sldId id="279" r:id="rId28"/>
    <p:sldId id="280" r:id="rId29"/>
    <p:sldId id="281" r:id="rId30"/>
    <p:sldId id="282" r:id="rId31"/>
    <p:sldId id="284" r:id="rId32"/>
    <p:sldId id="285" r:id="rId33"/>
    <p:sldId id="294" r:id="rId34"/>
    <p:sldId id="295" r:id="rId35"/>
    <p:sldId id="296" r:id="rId36"/>
    <p:sldId id="297" r:id="rId37"/>
    <p:sldId id="298" r:id="rId38"/>
    <p:sldId id="308" r:id="rId39"/>
    <p:sldId id="309" r:id="rId40"/>
    <p:sldId id="310" r:id="rId41"/>
    <p:sldId id="311" r:id="rId42"/>
    <p:sldId id="312" r:id="rId43"/>
    <p:sldId id="313" r:id="rId44"/>
    <p:sldId id="314" r:id="rId45"/>
    <p:sldId id="315" r:id="rId46"/>
    <p:sldId id="316" r:id="rId47"/>
    <p:sldId id="317" r:id="rId48"/>
    <p:sldId id="318" r:id="rId49"/>
    <p:sldId id="300" r:id="rId50"/>
    <p:sldId id="299" r:id="rId51"/>
    <p:sldId id="301" r:id="rId52"/>
    <p:sldId id="302" r:id="rId53"/>
    <p:sldId id="303" r:id="rId54"/>
    <p:sldId id="304" r:id="rId55"/>
    <p:sldId id="319" r:id="rId56"/>
    <p:sldId id="320" r:id="rId57"/>
    <p:sldId id="321" r:id="rId58"/>
    <p:sldId id="305" r:id="rId59"/>
    <p:sldId id="306" r:id="rId60"/>
    <p:sldId id="307" r:id="rId61"/>
    <p:sldId id="322" r:id="rId62"/>
    <p:sldId id="323" r:id="rId63"/>
    <p:sldId id="266"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476" y="-4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5586B75A-687E-405C-8A0B-8D00578BA2C3}" type="datetimeFigureOut">
              <a:rPr lang="en-US" dirty="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86B75A-687E-405C-8A0B-8D00578BA2C3}" type="datetimeFigureOut">
              <a:rPr lang="en-US" dirty="0"/>
              <a:pPr/>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86B75A-687E-405C-8A0B-8D00578BA2C3}" type="datetimeFigureOut">
              <a:rPr lang="en-US" dirty="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5586B75A-687E-405C-8A0B-8D00578BA2C3}" type="datetimeFigureOut">
              <a:rPr lang="en-US" dirty="0"/>
              <a:pPr/>
              <a:t>2/1/2024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5586B75A-687E-405C-8A0B-8D00578BA2C3}" type="datetimeFigureOut">
              <a:rPr lang="en-US" dirty="0"/>
              <a:pPr/>
              <a:t>2/1/2024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5586B75A-687E-405C-8A0B-8D00578BA2C3}" type="datetimeFigureOut">
              <a:rPr lang="en-US" dirty="0"/>
              <a:pPr/>
              <a:t>2/1/2024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2/1/2024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2/1/2024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2/1/2024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67DD22-ADA1-B3E0-E499-9A8B98D05330}"/>
              </a:ext>
            </a:extLst>
          </p:cNvPr>
          <p:cNvSpPr>
            <a:spLocks noGrp="1"/>
          </p:cNvSpPr>
          <p:nvPr>
            <p:ph type="ctrTitle"/>
          </p:nvPr>
        </p:nvSpPr>
        <p:spPr>
          <a:xfrm>
            <a:off x="437245" y="162636"/>
            <a:ext cx="8954218" cy="3255264"/>
          </a:xfrm>
        </p:spPr>
        <p:txBody>
          <a:bodyPr>
            <a:normAutofit/>
          </a:bodyPr>
          <a:lstStyle/>
          <a:p>
            <a:r>
              <a:rPr lang="en-US" b="1" i="1" u="sng" err="1"/>
              <a:t>ShareEats</a:t>
            </a:r>
            <a:r>
              <a:rPr lang="en-US" b="1" i="1" u="sng"/>
              <a:t>:</a:t>
            </a:r>
            <a:r>
              <a:rPr lang="en-US" b="1" i="1"/>
              <a:t>  A Leftover  </a:t>
            </a:r>
            <a:br>
              <a:rPr lang="en-US" b="1" i="1"/>
            </a:br>
            <a:r>
              <a:rPr lang="en-US" b="1" i="1"/>
              <a:t>Food Donation  Platform</a:t>
            </a:r>
          </a:p>
        </p:txBody>
      </p:sp>
      <p:sp>
        <p:nvSpPr>
          <p:cNvPr id="3" name="Subtitle 2">
            <a:extLst>
              <a:ext uri="{FF2B5EF4-FFF2-40B4-BE49-F238E27FC236}">
                <a16:creationId xmlns="" xmlns:a16="http://schemas.microsoft.com/office/drawing/2014/main" id="{3C762FAA-EBA8-FC72-F361-51508EA8194E}"/>
              </a:ext>
            </a:extLst>
          </p:cNvPr>
          <p:cNvSpPr>
            <a:spLocks noGrp="1"/>
          </p:cNvSpPr>
          <p:nvPr>
            <p:ph type="subTitle" idx="1"/>
          </p:nvPr>
        </p:nvSpPr>
        <p:spPr>
          <a:xfrm>
            <a:off x="6505902" y="4037642"/>
            <a:ext cx="7329577" cy="2078966"/>
          </a:xfrm>
        </p:spPr>
        <p:txBody>
          <a:bodyPr>
            <a:normAutofit fontScale="85000" lnSpcReduction="20000"/>
          </a:bodyPr>
          <a:lstStyle/>
          <a:p>
            <a:pPr marL="102870"/>
            <a:r>
              <a:rPr lang="en-US">
                <a:solidFill>
                  <a:schemeClr val="bg1"/>
                </a:solidFill>
              </a:rPr>
              <a:t>Rejitha K P</a:t>
            </a:r>
          </a:p>
          <a:p>
            <a:pPr marL="102870"/>
            <a:r>
              <a:rPr lang="en-US">
                <a:solidFill>
                  <a:schemeClr val="bg1"/>
                </a:solidFill>
              </a:rPr>
              <a:t>S3 MCA</a:t>
            </a:r>
          </a:p>
          <a:p>
            <a:pPr marL="102870"/>
            <a:r>
              <a:rPr lang="en-US">
                <a:solidFill>
                  <a:schemeClr val="bg1"/>
                </a:solidFill>
              </a:rPr>
              <a:t>Roll No: 22</a:t>
            </a:r>
          </a:p>
          <a:p>
            <a:pPr marL="102870"/>
            <a:r>
              <a:rPr lang="en-US">
                <a:solidFill>
                  <a:schemeClr val="bg1"/>
                </a:solidFill>
              </a:rPr>
              <a:t>Guide:- Sruthy K Joseph</a:t>
            </a:r>
          </a:p>
          <a:p>
            <a:pPr marL="102870"/>
            <a:r>
              <a:rPr lang="en-US">
                <a:solidFill>
                  <a:schemeClr val="bg1"/>
                </a:solidFill>
              </a:rPr>
              <a:t>Assistant  Professor</a:t>
            </a:r>
          </a:p>
          <a:p>
            <a:pPr marL="102870"/>
            <a:r>
              <a:rPr lang="en-US">
                <a:solidFill>
                  <a:schemeClr val="bg1"/>
                </a:solidFill>
              </a:rPr>
              <a:t>CSE</a:t>
            </a:r>
          </a:p>
          <a:p>
            <a:pPr marL="102870"/>
            <a:endParaRPr lang="en-US">
              <a:solidFill>
                <a:srgbClr val="000000"/>
              </a:solidFill>
            </a:endParaRPr>
          </a:p>
          <a:p>
            <a:endParaRPr lang="en-US"/>
          </a:p>
        </p:txBody>
      </p:sp>
    </p:spTree>
    <p:extLst>
      <p:ext uri="{BB962C8B-B14F-4D97-AF65-F5344CB8AC3E}">
        <p14:creationId xmlns:p14="http://schemas.microsoft.com/office/powerpoint/2010/main" val="36459693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1F5E7E-639C-D490-B2A2-FCA203BA5A6C}"/>
              </a:ext>
            </a:extLst>
          </p:cNvPr>
          <p:cNvSpPr>
            <a:spLocks noGrp="1"/>
          </p:cNvSpPr>
          <p:nvPr>
            <p:ph type="title"/>
          </p:nvPr>
        </p:nvSpPr>
        <p:spPr/>
        <p:txBody>
          <a:bodyPr/>
          <a:lstStyle/>
          <a:p>
            <a:r>
              <a:rPr lang="en-US" b="1" i="1"/>
              <a:t>ADMIN MODULE</a:t>
            </a:r>
          </a:p>
        </p:txBody>
      </p:sp>
      <p:sp>
        <p:nvSpPr>
          <p:cNvPr id="3" name="Content Placeholder 2">
            <a:extLst>
              <a:ext uri="{FF2B5EF4-FFF2-40B4-BE49-F238E27FC236}">
                <a16:creationId xmlns="" xmlns:a16="http://schemas.microsoft.com/office/drawing/2014/main" id="{6ADC892F-19B7-6DF1-E77D-A6ED524AE7F4}"/>
              </a:ext>
            </a:extLst>
          </p:cNvPr>
          <p:cNvSpPr>
            <a:spLocks noGrp="1"/>
          </p:cNvSpPr>
          <p:nvPr>
            <p:ph idx="1"/>
          </p:nvPr>
        </p:nvSpPr>
        <p:spPr>
          <a:xfrm>
            <a:off x="3854891" y="533430"/>
            <a:ext cx="7315200" cy="5508828"/>
          </a:xfrm>
        </p:spPr>
        <p:txBody>
          <a:bodyPr>
            <a:normAutofit/>
          </a:bodyPr>
          <a:lstStyle/>
          <a:p>
            <a:pPr marL="0" indent="0">
              <a:buNone/>
            </a:pPr>
            <a:endParaRPr lang="en-US" b="1" dirty="0"/>
          </a:p>
          <a:p>
            <a:endParaRPr lang="en-US" b="1" dirty="0"/>
          </a:p>
          <a:p>
            <a:r>
              <a:rPr lang="en-US" b="1" u="sng" dirty="0"/>
              <a:t>User Management</a:t>
            </a:r>
            <a:r>
              <a:rPr lang="en-US" b="1" dirty="0"/>
              <a:t>:</a:t>
            </a:r>
            <a:r>
              <a:rPr lang="en-US" dirty="0"/>
              <a:t> Allows the  admin to </a:t>
            </a:r>
            <a:r>
              <a:rPr lang="en-US" dirty="0" err="1"/>
              <a:t>create,edit</a:t>
            </a:r>
            <a:r>
              <a:rPr lang="en-US" dirty="0"/>
              <a:t> and manage user </a:t>
            </a:r>
            <a:r>
              <a:rPr lang="en-US" dirty="0" err="1"/>
              <a:t>accounts,including</a:t>
            </a:r>
            <a:r>
              <a:rPr lang="en-US" dirty="0"/>
              <a:t> donors and agents.</a:t>
            </a:r>
          </a:p>
          <a:p>
            <a:r>
              <a:rPr lang="en-US" b="1" u="sng" dirty="0"/>
              <a:t>Food Donation Management:</a:t>
            </a:r>
            <a:r>
              <a:rPr lang="en-US" dirty="0"/>
              <a:t> Enables the admin to oversee the entire donation </a:t>
            </a:r>
            <a:r>
              <a:rPr lang="en-US" dirty="0" err="1"/>
              <a:t>process,including</a:t>
            </a:r>
            <a:r>
              <a:rPr lang="en-US" dirty="0"/>
              <a:t> accepting or rejecting </a:t>
            </a:r>
            <a:r>
              <a:rPr lang="en-US" dirty="0" err="1"/>
              <a:t>donations,assigning</a:t>
            </a:r>
            <a:r>
              <a:rPr lang="en-US" dirty="0"/>
              <a:t> agents and monitoring food inventory</a:t>
            </a:r>
            <a:r>
              <a:rPr lang="en-US" dirty="0" smtClean="0"/>
              <a:t>.</a:t>
            </a:r>
          </a:p>
          <a:p>
            <a:r>
              <a:rPr lang="en-US" b="1" u="sng" dirty="0"/>
              <a:t>Dashboard:</a:t>
            </a:r>
            <a:r>
              <a:rPr lang="en-US" u="sng" dirty="0"/>
              <a:t> </a:t>
            </a:r>
            <a:r>
              <a:rPr lang="en-US" dirty="0"/>
              <a:t>Admin can</a:t>
            </a:r>
            <a:r>
              <a:rPr lang="en-US" b="1" dirty="0"/>
              <a:t> </a:t>
            </a:r>
            <a:r>
              <a:rPr lang="en-US" dirty="0">
                <a:solidFill>
                  <a:srgbClr val="374151"/>
                </a:solidFill>
              </a:rPr>
              <a:t>view  ongoing activities such as pending pickups, recent donations and system alerts.</a:t>
            </a:r>
            <a:endParaRPr lang="en-US" dirty="0"/>
          </a:p>
          <a:p>
            <a:endParaRPr lang="en-US" dirty="0"/>
          </a:p>
          <a:p>
            <a:pPr marL="0" indent="0">
              <a:buNone/>
            </a:pPr>
            <a:endParaRPr lang="en-US" dirty="0" smtClean="0"/>
          </a:p>
          <a:p>
            <a:endParaRPr lang="en-US" dirty="0"/>
          </a:p>
        </p:txBody>
      </p:sp>
    </p:spTree>
    <p:extLst>
      <p:ext uri="{BB962C8B-B14F-4D97-AF65-F5344CB8AC3E}">
        <p14:creationId xmlns:p14="http://schemas.microsoft.com/office/powerpoint/2010/main" val="34831651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C84EF3-7F17-A1A1-456D-C3E85D588E5E}"/>
              </a:ext>
            </a:extLst>
          </p:cNvPr>
          <p:cNvSpPr>
            <a:spLocks noGrp="1"/>
          </p:cNvSpPr>
          <p:nvPr>
            <p:ph type="title"/>
          </p:nvPr>
        </p:nvSpPr>
        <p:spPr/>
        <p:txBody>
          <a:bodyPr/>
          <a:lstStyle/>
          <a:p>
            <a:r>
              <a:rPr lang="en-US" b="1" i="1"/>
              <a:t>ADMIN MODULE</a:t>
            </a:r>
          </a:p>
        </p:txBody>
      </p:sp>
      <p:sp>
        <p:nvSpPr>
          <p:cNvPr id="3" name="Content Placeholder 2">
            <a:extLst>
              <a:ext uri="{FF2B5EF4-FFF2-40B4-BE49-F238E27FC236}">
                <a16:creationId xmlns="" xmlns:a16="http://schemas.microsoft.com/office/drawing/2014/main" id="{9A902492-4CFB-D3F3-8F81-69554F76E202}"/>
              </a:ext>
            </a:extLst>
          </p:cNvPr>
          <p:cNvSpPr>
            <a:spLocks noGrp="1"/>
          </p:cNvSpPr>
          <p:nvPr>
            <p:ph idx="1"/>
          </p:nvPr>
        </p:nvSpPr>
        <p:spPr/>
        <p:txBody>
          <a:bodyPr/>
          <a:lstStyle/>
          <a:p>
            <a:r>
              <a:rPr lang="en-US" b="1" u="sng" dirty="0" smtClean="0"/>
              <a:t>Donor </a:t>
            </a:r>
            <a:r>
              <a:rPr lang="en-US" b="1" u="sng" dirty="0"/>
              <a:t>Management:</a:t>
            </a:r>
            <a:r>
              <a:rPr lang="en-US" b="1" dirty="0"/>
              <a:t> </a:t>
            </a:r>
            <a:r>
              <a:rPr lang="en-US" dirty="0">
                <a:solidFill>
                  <a:srgbClr val="374151"/>
                </a:solidFill>
              </a:rPr>
              <a:t>Admin has the ability to approve or reject donor registrations and have access to donor profiles and donation history.</a:t>
            </a:r>
          </a:p>
          <a:p>
            <a:r>
              <a:rPr lang="en-US" b="1" u="sng" dirty="0"/>
              <a:t>Agent Management:</a:t>
            </a:r>
            <a:r>
              <a:rPr lang="en-US" b="1" dirty="0"/>
              <a:t> </a:t>
            </a:r>
            <a:r>
              <a:rPr lang="en-US" dirty="0"/>
              <a:t>Admin can</a:t>
            </a:r>
            <a:r>
              <a:rPr lang="en-US" b="1" dirty="0"/>
              <a:t> </a:t>
            </a:r>
            <a:r>
              <a:rPr lang="en-US" dirty="0">
                <a:solidFill>
                  <a:srgbClr val="374151"/>
                </a:solidFill>
              </a:rPr>
              <a:t>approve or reject agent registrations and can  access to agent profiles and pickup history</a:t>
            </a:r>
            <a:r>
              <a:rPr lang="en-US" dirty="0" smtClean="0">
                <a:solidFill>
                  <a:srgbClr val="374151"/>
                </a:solidFill>
              </a:rPr>
              <a:t>.</a:t>
            </a:r>
          </a:p>
          <a:p>
            <a:r>
              <a:rPr lang="en-US" b="1" u="sng" dirty="0">
                <a:ea typeface="+mn-lt"/>
                <a:cs typeface="+mn-lt"/>
              </a:rPr>
              <a:t>Communication:</a:t>
            </a:r>
            <a:r>
              <a:rPr lang="en-US" b="1" dirty="0">
                <a:solidFill>
                  <a:srgbClr val="595959"/>
                </a:solidFill>
                <a:ea typeface="+mn-lt"/>
                <a:cs typeface="+mn-lt"/>
              </a:rPr>
              <a:t> </a:t>
            </a:r>
            <a:r>
              <a:rPr lang="en-US" dirty="0">
                <a:solidFill>
                  <a:srgbClr val="595959"/>
                </a:solidFill>
                <a:ea typeface="+mn-lt"/>
                <a:cs typeface="+mn-lt"/>
              </a:rPr>
              <a:t>Admin can communicate with </a:t>
            </a:r>
            <a:r>
              <a:rPr lang="en-US" dirty="0">
                <a:solidFill>
                  <a:srgbClr val="374151"/>
                </a:solidFill>
                <a:ea typeface="+mn-lt"/>
                <a:cs typeface="+mn-lt"/>
              </a:rPr>
              <a:t>donors and agents and provide automated notifications for important updates.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4097719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0BB5C8-5C8B-4909-4CF1-24B64D509B77}"/>
              </a:ext>
            </a:extLst>
          </p:cNvPr>
          <p:cNvSpPr>
            <a:spLocks noGrp="1"/>
          </p:cNvSpPr>
          <p:nvPr>
            <p:ph type="title"/>
          </p:nvPr>
        </p:nvSpPr>
        <p:spPr/>
        <p:txBody>
          <a:bodyPr/>
          <a:lstStyle/>
          <a:p>
            <a:r>
              <a:rPr lang="en-US" b="1" i="1"/>
              <a:t>DONOR MODULE</a:t>
            </a:r>
          </a:p>
        </p:txBody>
      </p:sp>
      <p:sp>
        <p:nvSpPr>
          <p:cNvPr id="3" name="Content Placeholder 2">
            <a:extLst>
              <a:ext uri="{FF2B5EF4-FFF2-40B4-BE49-F238E27FC236}">
                <a16:creationId xmlns="" xmlns:a16="http://schemas.microsoft.com/office/drawing/2014/main" id="{0FC4718C-8BB7-A66D-D8D0-CA7DB59D8CFF}"/>
              </a:ext>
            </a:extLst>
          </p:cNvPr>
          <p:cNvSpPr>
            <a:spLocks noGrp="1"/>
          </p:cNvSpPr>
          <p:nvPr>
            <p:ph idx="1"/>
          </p:nvPr>
        </p:nvSpPr>
        <p:spPr/>
        <p:txBody>
          <a:bodyPr/>
          <a:lstStyle/>
          <a:p>
            <a:pPr marL="0" indent="0">
              <a:buNone/>
            </a:pPr>
            <a:endParaRPr lang="en-US" b="1" i="1">
              <a:solidFill>
                <a:schemeClr val="tx1"/>
              </a:solidFill>
            </a:endParaRPr>
          </a:p>
          <a:p>
            <a:r>
              <a:rPr lang="en-US">
                <a:solidFill>
                  <a:schemeClr val="bg1">
                    <a:lumMod val="25000"/>
                  </a:schemeClr>
                </a:solidFill>
              </a:rPr>
              <a:t>The donor give the leftover food to the orphanage. </a:t>
            </a:r>
          </a:p>
          <a:p>
            <a:r>
              <a:rPr lang="en-US">
                <a:solidFill>
                  <a:schemeClr val="bg1">
                    <a:lumMod val="25000"/>
                  </a:schemeClr>
                </a:solidFill>
              </a:rPr>
              <a:t>Donor give the request to the admin for the purpose of  collecting the  food through agent.</a:t>
            </a:r>
          </a:p>
          <a:p>
            <a:r>
              <a:rPr lang="en-US">
                <a:solidFill>
                  <a:schemeClr val="bg1">
                    <a:lumMod val="25000"/>
                  </a:schemeClr>
                </a:solidFill>
              </a:rPr>
              <a:t> The donator view the orphanage details and agent details. </a:t>
            </a:r>
          </a:p>
        </p:txBody>
      </p:sp>
    </p:spTree>
    <p:extLst>
      <p:ext uri="{BB962C8B-B14F-4D97-AF65-F5344CB8AC3E}">
        <p14:creationId xmlns:p14="http://schemas.microsoft.com/office/powerpoint/2010/main" val="41721537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8FE2B8-4557-3AF2-2B6F-0DBBDD76842C}"/>
              </a:ext>
            </a:extLst>
          </p:cNvPr>
          <p:cNvSpPr>
            <a:spLocks noGrp="1"/>
          </p:cNvSpPr>
          <p:nvPr>
            <p:ph type="title"/>
          </p:nvPr>
        </p:nvSpPr>
        <p:spPr/>
        <p:txBody>
          <a:bodyPr/>
          <a:lstStyle/>
          <a:p>
            <a:r>
              <a:rPr lang="en-US" b="1" i="1"/>
              <a:t>DONOR MODULE</a:t>
            </a:r>
          </a:p>
        </p:txBody>
      </p:sp>
      <p:sp>
        <p:nvSpPr>
          <p:cNvPr id="3" name="Content Placeholder 2">
            <a:extLst>
              <a:ext uri="{FF2B5EF4-FFF2-40B4-BE49-F238E27FC236}">
                <a16:creationId xmlns="" xmlns:a16="http://schemas.microsoft.com/office/drawing/2014/main" id="{129DCF0E-FF95-3F21-3EF9-B5FDF03EF611}"/>
              </a:ext>
            </a:extLst>
          </p:cNvPr>
          <p:cNvSpPr>
            <a:spLocks noGrp="1"/>
          </p:cNvSpPr>
          <p:nvPr>
            <p:ph idx="1"/>
          </p:nvPr>
        </p:nvSpPr>
        <p:spPr/>
        <p:txBody>
          <a:bodyPr>
            <a:normAutofit/>
          </a:bodyPr>
          <a:lstStyle/>
          <a:p>
            <a:endParaRPr lang="en-US" b="1">
              <a:ea typeface="+mn-lt"/>
              <a:cs typeface="+mn-lt"/>
            </a:endParaRPr>
          </a:p>
          <a:p>
            <a:r>
              <a:rPr lang="en-US" b="1" u="sng">
                <a:ea typeface="+mn-lt"/>
                <a:cs typeface="+mn-lt"/>
              </a:rPr>
              <a:t>Registration and Profile Management:</a:t>
            </a:r>
            <a:r>
              <a:rPr lang="en-US" b="1">
                <a:ea typeface="+mn-lt"/>
                <a:cs typeface="+mn-lt"/>
              </a:rPr>
              <a:t> </a:t>
            </a:r>
            <a:r>
              <a:rPr lang="en-US">
                <a:ea typeface="+mn-lt"/>
                <a:cs typeface="+mn-lt"/>
              </a:rPr>
              <a:t>Allows donors to create and manage their profiles including contact information and donation preferences</a:t>
            </a:r>
            <a:r>
              <a:rPr lang="en-US">
                <a:solidFill>
                  <a:srgbClr val="374151"/>
                </a:solidFill>
                <a:ea typeface="+mn-lt"/>
                <a:cs typeface="+mn-lt"/>
              </a:rPr>
              <a:t>.</a:t>
            </a:r>
            <a:endParaRPr lang="en-US" sz="2000"/>
          </a:p>
          <a:p>
            <a:r>
              <a:rPr lang="en-US" b="1" u="sng">
                <a:ea typeface="+mn-lt"/>
                <a:cs typeface="+mn-lt"/>
              </a:rPr>
              <a:t>Food donation:</a:t>
            </a:r>
            <a:r>
              <a:rPr lang="en-US" b="1">
                <a:ea typeface="+mn-lt"/>
                <a:cs typeface="+mn-lt"/>
              </a:rPr>
              <a:t> </a:t>
            </a:r>
            <a:r>
              <a:rPr lang="en-US">
                <a:ea typeface="+mn-lt"/>
                <a:cs typeface="+mn-lt"/>
              </a:rPr>
              <a:t>Enables donors to input details of food </a:t>
            </a:r>
            <a:r>
              <a:rPr lang="en-US" err="1">
                <a:ea typeface="+mn-lt"/>
                <a:cs typeface="+mn-lt"/>
              </a:rPr>
              <a:t>donations,including</a:t>
            </a:r>
            <a:r>
              <a:rPr lang="en-US">
                <a:ea typeface="+mn-lt"/>
                <a:cs typeface="+mn-lt"/>
              </a:rPr>
              <a:t> </a:t>
            </a:r>
            <a:r>
              <a:rPr lang="en-US" err="1">
                <a:ea typeface="+mn-lt"/>
                <a:cs typeface="+mn-lt"/>
              </a:rPr>
              <a:t>type,quantity,expiration</a:t>
            </a:r>
            <a:r>
              <a:rPr lang="en-US">
                <a:ea typeface="+mn-lt"/>
                <a:cs typeface="+mn-lt"/>
              </a:rPr>
              <a:t> date and pickup availability</a:t>
            </a:r>
            <a:r>
              <a:rPr lang="en-US">
                <a:solidFill>
                  <a:srgbClr val="374151"/>
                </a:solidFill>
                <a:ea typeface="+mn-lt"/>
                <a:cs typeface="+mn-lt"/>
              </a:rPr>
              <a:t>.</a:t>
            </a:r>
            <a:endParaRPr lang="en-US"/>
          </a:p>
          <a:p>
            <a:r>
              <a:rPr lang="en-US" b="1" u="sng">
                <a:ea typeface="+mn-lt"/>
                <a:cs typeface="+mn-lt"/>
              </a:rPr>
              <a:t>Donation Tracking: </a:t>
            </a:r>
            <a:r>
              <a:rPr lang="en-US">
                <a:ea typeface="+mn-lt"/>
                <a:cs typeface="+mn-lt"/>
              </a:rPr>
              <a:t>Can</a:t>
            </a:r>
            <a:r>
              <a:rPr lang="en-US" b="1">
                <a:ea typeface="+mn-lt"/>
                <a:cs typeface="+mn-lt"/>
              </a:rPr>
              <a:t> </a:t>
            </a:r>
            <a:r>
              <a:rPr lang="en-US">
                <a:solidFill>
                  <a:srgbClr val="374151"/>
                </a:solidFill>
                <a:ea typeface="+mn-lt"/>
                <a:cs typeface="+mn-lt"/>
              </a:rPr>
              <a:t>View</a:t>
            </a:r>
            <a:r>
              <a:rPr lang="en-US" sz="2000">
                <a:solidFill>
                  <a:srgbClr val="374151"/>
                </a:solidFill>
                <a:ea typeface="+mn-lt"/>
                <a:cs typeface="+mn-lt"/>
              </a:rPr>
              <a:t> the status of submitted </a:t>
            </a:r>
            <a:r>
              <a:rPr lang="en-US">
                <a:solidFill>
                  <a:srgbClr val="374151"/>
                </a:solidFill>
                <a:ea typeface="+mn-lt"/>
                <a:cs typeface="+mn-lt"/>
              </a:rPr>
              <a:t>donations and receives</a:t>
            </a:r>
            <a:r>
              <a:rPr lang="en-US" sz="2000">
                <a:solidFill>
                  <a:srgbClr val="374151"/>
                </a:solidFill>
                <a:ea typeface="+mn-lt"/>
                <a:cs typeface="+mn-lt"/>
              </a:rPr>
              <a:t> notifications on donation acceptance and pickup schedules.</a:t>
            </a:r>
            <a:endParaRPr lang="en-US" sz="2000"/>
          </a:p>
          <a:p>
            <a:r>
              <a:rPr lang="en-US" b="1" u="sng">
                <a:ea typeface="+mn-lt"/>
                <a:cs typeface="+mn-lt"/>
              </a:rPr>
              <a:t>History and Feedback:</a:t>
            </a:r>
            <a:r>
              <a:rPr lang="en-US" b="1">
                <a:ea typeface="+mn-lt"/>
                <a:cs typeface="+mn-lt"/>
              </a:rPr>
              <a:t> </a:t>
            </a:r>
            <a:r>
              <a:rPr lang="en-US">
                <a:ea typeface="+mn-lt"/>
                <a:cs typeface="+mn-lt"/>
              </a:rPr>
              <a:t>Displays</a:t>
            </a:r>
            <a:r>
              <a:rPr lang="en-US">
                <a:solidFill>
                  <a:srgbClr val="595959"/>
                </a:solidFill>
                <a:ea typeface="+mn-lt"/>
                <a:cs typeface="+mn-lt"/>
              </a:rPr>
              <a:t> history of previous donations made by the donor </a:t>
            </a:r>
            <a:r>
              <a:rPr lang="en-US">
                <a:solidFill>
                  <a:srgbClr val="374151"/>
                </a:solidFill>
                <a:ea typeface="+mn-lt"/>
                <a:cs typeface="+mn-lt"/>
              </a:rPr>
              <a:t>and provides</a:t>
            </a:r>
            <a:r>
              <a:rPr lang="en-US" sz="2000">
                <a:solidFill>
                  <a:srgbClr val="374151"/>
                </a:solidFill>
                <a:ea typeface="+mn-lt"/>
                <a:cs typeface="+mn-lt"/>
              </a:rPr>
              <a:t> feedback on pickup experiences.</a:t>
            </a:r>
            <a:endParaRPr lang="en-US" sz="2000"/>
          </a:p>
          <a:p>
            <a:endParaRPr lang="en-US"/>
          </a:p>
        </p:txBody>
      </p:sp>
    </p:spTree>
    <p:extLst>
      <p:ext uri="{BB962C8B-B14F-4D97-AF65-F5344CB8AC3E}">
        <p14:creationId xmlns:p14="http://schemas.microsoft.com/office/powerpoint/2010/main" val="2283400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5C9AA0-170E-F29D-5B7B-8D5479691B2D}"/>
              </a:ext>
            </a:extLst>
          </p:cNvPr>
          <p:cNvSpPr>
            <a:spLocks noGrp="1"/>
          </p:cNvSpPr>
          <p:nvPr>
            <p:ph type="title"/>
          </p:nvPr>
        </p:nvSpPr>
        <p:spPr/>
        <p:txBody>
          <a:bodyPr/>
          <a:lstStyle/>
          <a:p>
            <a:r>
              <a:rPr lang="en-US" b="1" i="1"/>
              <a:t>AGENT MODULE</a:t>
            </a:r>
          </a:p>
        </p:txBody>
      </p:sp>
      <p:sp>
        <p:nvSpPr>
          <p:cNvPr id="3" name="Content Placeholder 2">
            <a:extLst>
              <a:ext uri="{FF2B5EF4-FFF2-40B4-BE49-F238E27FC236}">
                <a16:creationId xmlns="" xmlns:a16="http://schemas.microsoft.com/office/drawing/2014/main" id="{E78792DE-9B60-FC9D-9DFC-FB0FB5502B58}"/>
              </a:ext>
            </a:extLst>
          </p:cNvPr>
          <p:cNvSpPr>
            <a:spLocks noGrp="1"/>
          </p:cNvSpPr>
          <p:nvPr>
            <p:ph idx="1"/>
          </p:nvPr>
        </p:nvSpPr>
        <p:spPr/>
        <p:txBody>
          <a:bodyPr/>
          <a:lstStyle/>
          <a:p>
            <a:pPr marL="0" indent="0">
              <a:buNone/>
            </a:pPr>
            <a:endParaRPr lang="en-US" b="1" i="1">
              <a:solidFill>
                <a:schemeClr val="tx1"/>
              </a:solidFill>
            </a:endParaRPr>
          </a:p>
          <a:p>
            <a:r>
              <a:rPr lang="en-US">
                <a:solidFill>
                  <a:schemeClr val="bg1">
                    <a:lumMod val="25000"/>
                  </a:schemeClr>
                </a:solidFill>
              </a:rPr>
              <a:t>The agent maintain the orphanage details.</a:t>
            </a:r>
          </a:p>
          <a:p>
            <a:r>
              <a:rPr lang="en-US">
                <a:solidFill>
                  <a:schemeClr val="bg1">
                    <a:lumMod val="25000"/>
                  </a:schemeClr>
                </a:solidFill>
              </a:rPr>
              <a:t> Agent can also maintain the donor details. </a:t>
            </a:r>
          </a:p>
          <a:p>
            <a:r>
              <a:rPr lang="en-US">
                <a:solidFill>
                  <a:schemeClr val="bg1">
                    <a:lumMod val="25000"/>
                  </a:schemeClr>
                </a:solidFill>
              </a:rPr>
              <a:t>When admin notify the availability of food to the </a:t>
            </a:r>
            <a:r>
              <a:rPr lang="en-US" err="1">
                <a:solidFill>
                  <a:schemeClr val="bg1">
                    <a:lumMod val="25000"/>
                  </a:schemeClr>
                </a:solidFill>
              </a:rPr>
              <a:t>agent,the</a:t>
            </a:r>
            <a:r>
              <a:rPr lang="en-US">
                <a:solidFill>
                  <a:schemeClr val="bg1">
                    <a:lumMod val="25000"/>
                  </a:schemeClr>
                </a:solidFill>
              </a:rPr>
              <a:t> agent will collect the food from the donor and deliver to needy people.</a:t>
            </a:r>
          </a:p>
        </p:txBody>
      </p:sp>
    </p:spTree>
    <p:extLst>
      <p:ext uri="{BB962C8B-B14F-4D97-AF65-F5344CB8AC3E}">
        <p14:creationId xmlns:p14="http://schemas.microsoft.com/office/powerpoint/2010/main" val="748229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1CFBBF-753D-9031-08AB-77758353BFD7}"/>
              </a:ext>
            </a:extLst>
          </p:cNvPr>
          <p:cNvSpPr>
            <a:spLocks noGrp="1"/>
          </p:cNvSpPr>
          <p:nvPr>
            <p:ph type="title"/>
          </p:nvPr>
        </p:nvSpPr>
        <p:spPr/>
        <p:txBody>
          <a:bodyPr/>
          <a:lstStyle/>
          <a:p>
            <a:r>
              <a:rPr lang="en-US" b="1" i="1"/>
              <a:t>AGENT MODULE</a:t>
            </a:r>
          </a:p>
        </p:txBody>
      </p:sp>
      <p:sp>
        <p:nvSpPr>
          <p:cNvPr id="3" name="Content Placeholder 2">
            <a:extLst>
              <a:ext uri="{FF2B5EF4-FFF2-40B4-BE49-F238E27FC236}">
                <a16:creationId xmlns="" xmlns:a16="http://schemas.microsoft.com/office/drawing/2014/main" id="{EF8F2D10-684C-0F24-A3B9-888721449EEB}"/>
              </a:ext>
            </a:extLst>
          </p:cNvPr>
          <p:cNvSpPr>
            <a:spLocks noGrp="1"/>
          </p:cNvSpPr>
          <p:nvPr>
            <p:ph idx="1"/>
          </p:nvPr>
        </p:nvSpPr>
        <p:spPr>
          <a:xfrm>
            <a:off x="3898023" y="734712"/>
            <a:ext cx="7315200" cy="5321923"/>
          </a:xfrm>
        </p:spPr>
        <p:txBody>
          <a:bodyPr vert="horz" lIns="91440" tIns="45720" rIns="91440" bIns="45720" rtlCol="0" anchor="ctr">
            <a:noAutofit/>
          </a:bodyPr>
          <a:lstStyle/>
          <a:p>
            <a:r>
              <a:rPr lang="en-US" b="1" u="sng">
                <a:ea typeface="+mn-lt"/>
                <a:cs typeface="+mn-lt"/>
              </a:rPr>
              <a:t>Registration and Profile Management: </a:t>
            </a:r>
            <a:r>
              <a:rPr lang="en-US">
                <a:ea typeface="+mn-lt"/>
                <a:cs typeface="+mn-lt"/>
              </a:rPr>
              <a:t>Allows agents to create and manage their profiles including contact information and availability</a:t>
            </a:r>
            <a:r>
              <a:rPr lang="en-US">
                <a:solidFill>
                  <a:srgbClr val="374151"/>
                </a:solidFill>
                <a:ea typeface="+mn-lt"/>
                <a:cs typeface="+mn-lt"/>
              </a:rPr>
              <a:t>.</a:t>
            </a:r>
          </a:p>
          <a:p>
            <a:r>
              <a:rPr lang="en-US" b="1" u="sng">
                <a:ea typeface="+mn-lt"/>
                <a:cs typeface="+mn-lt"/>
              </a:rPr>
              <a:t>Pickup Scheduling: </a:t>
            </a:r>
            <a:r>
              <a:rPr lang="en-US">
                <a:ea typeface="+mn-lt"/>
                <a:cs typeface="+mn-lt"/>
              </a:rPr>
              <a:t>Allows agents to schedule and manage the pickup and delivery of donated food.</a:t>
            </a:r>
            <a:endParaRPr lang="en-US" b="1"/>
          </a:p>
          <a:p>
            <a:pPr marL="0" indent="0">
              <a:buNone/>
            </a:pPr>
            <a:endParaRPr lang="en-US" sz="2000"/>
          </a:p>
          <a:p>
            <a:endParaRPr lang="en-US" sz="2000"/>
          </a:p>
        </p:txBody>
      </p:sp>
    </p:spTree>
    <p:extLst>
      <p:ext uri="{BB962C8B-B14F-4D97-AF65-F5344CB8AC3E}">
        <p14:creationId xmlns:p14="http://schemas.microsoft.com/office/powerpoint/2010/main" val="24912973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18F617-9426-A9AD-0752-8C70F9BB92A4}"/>
              </a:ext>
            </a:extLst>
          </p:cNvPr>
          <p:cNvSpPr>
            <a:spLocks noGrp="1"/>
          </p:cNvSpPr>
          <p:nvPr>
            <p:ph type="title"/>
          </p:nvPr>
        </p:nvSpPr>
        <p:spPr/>
        <p:txBody>
          <a:bodyPr/>
          <a:lstStyle/>
          <a:p>
            <a:r>
              <a:rPr lang="en-US" b="1" i="1"/>
              <a:t>AGENT MODULE</a:t>
            </a:r>
          </a:p>
        </p:txBody>
      </p:sp>
      <p:sp>
        <p:nvSpPr>
          <p:cNvPr id="3" name="Content Placeholder 2">
            <a:extLst>
              <a:ext uri="{FF2B5EF4-FFF2-40B4-BE49-F238E27FC236}">
                <a16:creationId xmlns="" xmlns:a16="http://schemas.microsoft.com/office/drawing/2014/main" id="{11E13F57-C9FB-A4CF-1C1A-1A4771013D8F}"/>
              </a:ext>
            </a:extLst>
          </p:cNvPr>
          <p:cNvSpPr>
            <a:spLocks noGrp="1"/>
          </p:cNvSpPr>
          <p:nvPr>
            <p:ph idx="1"/>
          </p:nvPr>
        </p:nvSpPr>
        <p:spPr/>
        <p:txBody>
          <a:bodyPr/>
          <a:lstStyle/>
          <a:p>
            <a:r>
              <a:rPr lang="en-US" b="1" u="sng" dirty="0"/>
              <a:t>Confirmation and Feedback:</a:t>
            </a:r>
            <a:r>
              <a:rPr lang="en-US" b="1" u="sng" dirty="0">
                <a:solidFill>
                  <a:srgbClr val="595959"/>
                </a:solidFill>
              </a:rPr>
              <a:t> </a:t>
            </a:r>
            <a:r>
              <a:rPr lang="en-US" dirty="0">
                <a:solidFill>
                  <a:srgbClr val="374151"/>
                </a:solidFill>
              </a:rPr>
              <a:t>Confirms  successful </a:t>
            </a:r>
            <a:endParaRPr lang="en-US" dirty="0"/>
          </a:p>
          <a:p>
            <a:pPr marL="0" indent="0">
              <a:buNone/>
            </a:pPr>
            <a:r>
              <a:rPr lang="en-US" dirty="0">
                <a:solidFill>
                  <a:srgbClr val="374151"/>
                </a:solidFill>
              </a:rPr>
              <a:t>    pickups and provide feedback on the donation pickup process.</a:t>
            </a:r>
            <a:endParaRPr lang="en-US" dirty="0"/>
          </a:p>
          <a:p>
            <a:r>
              <a:rPr lang="en-US" b="1" u="sng" dirty="0"/>
              <a:t>Communication:</a:t>
            </a:r>
            <a:r>
              <a:rPr lang="en-US" b="1" u="sng" dirty="0">
                <a:solidFill>
                  <a:srgbClr val="595959"/>
                </a:solidFill>
              </a:rPr>
              <a:t> </a:t>
            </a:r>
            <a:r>
              <a:rPr lang="en-US" dirty="0">
                <a:solidFill>
                  <a:srgbClr val="374151"/>
                </a:solidFill>
              </a:rPr>
              <a:t>Communicate with donors and admin regarding pickup details.</a:t>
            </a:r>
          </a:p>
          <a:p>
            <a:endParaRPr lang="en-US" dirty="0"/>
          </a:p>
          <a:p>
            <a:endParaRPr lang="en-US" dirty="0"/>
          </a:p>
        </p:txBody>
      </p:sp>
    </p:spTree>
    <p:extLst>
      <p:ext uri="{BB962C8B-B14F-4D97-AF65-F5344CB8AC3E}">
        <p14:creationId xmlns:p14="http://schemas.microsoft.com/office/powerpoint/2010/main" val="12756159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345267-16D7-3E83-D55C-E512D3DC8F0F}"/>
              </a:ext>
            </a:extLst>
          </p:cNvPr>
          <p:cNvSpPr>
            <a:spLocks noGrp="1"/>
          </p:cNvSpPr>
          <p:nvPr>
            <p:ph type="title"/>
          </p:nvPr>
        </p:nvSpPr>
        <p:spPr>
          <a:xfrm>
            <a:off x="0" y="1128408"/>
            <a:ext cx="3616349" cy="4601183"/>
          </a:xfrm>
        </p:spPr>
        <p:txBody>
          <a:bodyPr/>
          <a:lstStyle/>
          <a:p>
            <a:r>
              <a:rPr lang="en-US" b="1" i="1"/>
              <a:t>SOFTWARE REQUIREMENTS</a:t>
            </a:r>
          </a:p>
        </p:txBody>
      </p:sp>
      <p:sp>
        <p:nvSpPr>
          <p:cNvPr id="3" name="Content Placeholder 2">
            <a:extLst>
              <a:ext uri="{FF2B5EF4-FFF2-40B4-BE49-F238E27FC236}">
                <a16:creationId xmlns="" xmlns:a16="http://schemas.microsoft.com/office/drawing/2014/main" id="{8A2F278D-D6FD-C6DA-DD37-5DDA76060532}"/>
              </a:ext>
            </a:extLst>
          </p:cNvPr>
          <p:cNvSpPr>
            <a:spLocks noGrp="1"/>
          </p:cNvSpPr>
          <p:nvPr>
            <p:ph idx="1"/>
          </p:nvPr>
        </p:nvSpPr>
        <p:spPr>
          <a:xfrm>
            <a:off x="4245491" y="868679"/>
            <a:ext cx="7315200" cy="5120640"/>
          </a:xfrm>
        </p:spPr>
        <p:txBody>
          <a:bodyPr/>
          <a:lstStyle/>
          <a:p>
            <a:pPr marL="0" indent="0">
              <a:buNone/>
            </a:pPr>
            <a:r>
              <a:rPr lang="en-US"/>
              <a:t>                                   </a:t>
            </a:r>
            <a:endParaRPr lang="en-US" b="1" i="1">
              <a:solidFill>
                <a:schemeClr val="tx1"/>
              </a:solidFill>
            </a:endParaRPr>
          </a:p>
          <a:p>
            <a:pPr marL="0" indent="0">
              <a:buNone/>
            </a:pPr>
            <a:endParaRPr lang="en-US" b="1" i="1">
              <a:solidFill>
                <a:schemeClr val="tx1"/>
              </a:solidFill>
            </a:endParaRPr>
          </a:p>
          <a:p>
            <a:pPr marL="0" indent="0">
              <a:buNone/>
            </a:pPr>
            <a:r>
              <a:rPr lang="en-US">
                <a:solidFill>
                  <a:schemeClr val="bg1">
                    <a:lumMod val="25000"/>
                  </a:schemeClr>
                </a:solidFill>
              </a:rPr>
              <a:t>Operating System  :  Windows</a:t>
            </a:r>
          </a:p>
          <a:p>
            <a:pPr marL="0" indent="0">
              <a:buNone/>
            </a:pPr>
            <a:r>
              <a:rPr lang="en-US">
                <a:solidFill>
                  <a:schemeClr val="bg1">
                    <a:lumMod val="25000"/>
                  </a:schemeClr>
                </a:solidFill>
              </a:rPr>
              <a:t>Front End                    :  HTML,CSS, JavaScript
Back End                     :  PHP</a:t>
            </a:r>
          </a:p>
          <a:p>
            <a:pPr marL="0" indent="0">
              <a:buNone/>
            </a:pPr>
            <a:r>
              <a:rPr lang="en-US">
                <a:solidFill>
                  <a:schemeClr val="bg1">
                    <a:lumMod val="25000"/>
                  </a:schemeClr>
                </a:solidFill>
              </a:rPr>
              <a:t>Webserver                  :  </a:t>
            </a:r>
            <a:r>
              <a:rPr lang="en-US" err="1">
                <a:solidFill>
                  <a:schemeClr val="bg1">
                    <a:lumMod val="25000"/>
                  </a:schemeClr>
                </a:solidFill>
              </a:rPr>
              <a:t>Xampp</a:t>
            </a:r>
            <a:r>
              <a:rPr lang="en-US">
                <a:solidFill>
                  <a:schemeClr val="bg1">
                    <a:lumMod val="25000"/>
                  </a:schemeClr>
                </a:solidFill>
              </a:rPr>
              <a:t> Server</a:t>
            </a:r>
          </a:p>
          <a:p>
            <a:pPr marL="0" indent="0">
              <a:buNone/>
            </a:pPr>
            <a:r>
              <a:rPr lang="en-US">
                <a:solidFill>
                  <a:schemeClr val="bg1">
                    <a:lumMod val="25000"/>
                  </a:schemeClr>
                </a:solidFill>
              </a:rPr>
              <a:t>Database                     : MySQL</a:t>
            </a:r>
          </a:p>
          <a:p>
            <a:pPr marL="0" indent="0">
              <a:buNone/>
            </a:pPr>
            <a:r>
              <a:rPr lang="en-US">
                <a:solidFill>
                  <a:schemeClr val="bg1">
                    <a:lumMod val="25000"/>
                  </a:schemeClr>
                </a:solidFill>
              </a:rPr>
              <a:t>IDE                                 :   VS Code
</a:t>
            </a:r>
          </a:p>
        </p:txBody>
      </p:sp>
    </p:spTree>
    <p:extLst>
      <p:ext uri="{BB962C8B-B14F-4D97-AF65-F5344CB8AC3E}">
        <p14:creationId xmlns:p14="http://schemas.microsoft.com/office/powerpoint/2010/main" val="485532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7F13EA-2FC5-C949-A992-7B1860813C12}"/>
              </a:ext>
            </a:extLst>
          </p:cNvPr>
          <p:cNvSpPr>
            <a:spLocks noGrp="1"/>
          </p:cNvSpPr>
          <p:nvPr>
            <p:ph type="title"/>
          </p:nvPr>
        </p:nvSpPr>
        <p:spPr/>
        <p:txBody>
          <a:bodyPr/>
          <a:lstStyle/>
          <a:p>
            <a:r>
              <a:rPr lang="en-US" b="1" i="1"/>
              <a:t>DATA FLOW DIAGRAMS</a:t>
            </a:r>
            <a:endParaRPr lang="en-US"/>
          </a:p>
        </p:txBody>
      </p:sp>
    </p:spTree>
    <p:extLst>
      <p:ext uri="{BB962C8B-B14F-4D97-AF65-F5344CB8AC3E}">
        <p14:creationId xmlns:p14="http://schemas.microsoft.com/office/powerpoint/2010/main" val="1507724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A694AC-5B95-6A92-DCDA-5A7C5695832D}"/>
              </a:ext>
            </a:extLst>
          </p:cNvPr>
          <p:cNvSpPr>
            <a:spLocks noGrp="1"/>
          </p:cNvSpPr>
          <p:nvPr>
            <p:ph type="title"/>
          </p:nvPr>
        </p:nvSpPr>
        <p:spPr/>
        <p:txBody>
          <a:bodyPr/>
          <a:lstStyle/>
          <a:p>
            <a:r>
              <a:rPr lang="en-US" b="1" i="1"/>
              <a:t>DATA FLOW DIAGRAM</a:t>
            </a:r>
          </a:p>
        </p:txBody>
      </p:sp>
      <p:pic>
        <p:nvPicPr>
          <p:cNvPr id="9" name="Content Placeholder 8" descr="A diagram of a food donation platform&#10;&#10;Description automatically generated">
            <a:extLst>
              <a:ext uri="{FF2B5EF4-FFF2-40B4-BE49-F238E27FC236}">
                <a16:creationId xmlns="" xmlns:a16="http://schemas.microsoft.com/office/drawing/2014/main" id="{6B319AAB-A5CA-347F-041E-7B7756455150}"/>
              </a:ext>
            </a:extLst>
          </p:cNvPr>
          <p:cNvPicPr>
            <a:picLocks noGrp="1" noChangeAspect="1"/>
          </p:cNvPicPr>
          <p:nvPr>
            <p:ph idx="1"/>
          </p:nvPr>
        </p:nvPicPr>
        <p:blipFill>
          <a:blip r:embed="rId2"/>
          <a:stretch>
            <a:fillRect/>
          </a:stretch>
        </p:blipFill>
        <p:spPr>
          <a:xfrm>
            <a:off x="3616227" y="688111"/>
            <a:ext cx="8008188" cy="5256974"/>
          </a:xfrm>
        </p:spPr>
      </p:pic>
      <p:pic>
        <p:nvPicPr>
          <p:cNvPr id="4" name="Content Placeholder 8" descr="A diagram of a food donation platform&#10;&#10;Description automatically generated">
            <a:extLst>
              <a:ext uri="{FF2B5EF4-FFF2-40B4-BE49-F238E27FC236}">
                <a16:creationId xmlns="" xmlns:a16="http://schemas.microsoft.com/office/drawing/2014/main" id="{6B319AAB-A5CA-347F-041E-7B7756455150}"/>
              </a:ext>
            </a:extLst>
          </p:cNvPr>
          <p:cNvPicPr>
            <a:picLocks noChangeAspect="1"/>
          </p:cNvPicPr>
          <p:nvPr/>
        </p:nvPicPr>
        <p:blipFill>
          <a:blip r:embed="rId2"/>
          <a:stretch>
            <a:fillRect/>
          </a:stretch>
        </p:blipFill>
        <p:spPr>
          <a:xfrm>
            <a:off x="3520977" y="650011"/>
            <a:ext cx="8008188" cy="5256974"/>
          </a:xfrm>
          <a:prstGeom prst="rect">
            <a:avLst/>
          </a:prstGeom>
        </p:spPr>
      </p:pic>
    </p:spTree>
    <p:extLst>
      <p:ext uri="{BB962C8B-B14F-4D97-AF65-F5344CB8AC3E}">
        <p14:creationId xmlns:p14="http://schemas.microsoft.com/office/powerpoint/2010/main" val="21559677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48824F-B6D7-F914-A6CF-7BCCCA7ABA07}"/>
              </a:ext>
            </a:extLst>
          </p:cNvPr>
          <p:cNvSpPr>
            <a:spLocks noGrp="1"/>
          </p:cNvSpPr>
          <p:nvPr>
            <p:ph type="title"/>
          </p:nvPr>
        </p:nvSpPr>
        <p:spPr>
          <a:xfrm>
            <a:off x="57509" y="1128408"/>
            <a:ext cx="3321195" cy="4601183"/>
          </a:xfrm>
        </p:spPr>
        <p:txBody>
          <a:bodyPr>
            <a:normAutofit/>
          </a:bodyPr>
          <a:lstStyle/>
          <a:p>
            <a:r>
              <a:rPr lang="en-US" b="1" i="1">
                <a:solidFill>
                  <a:schemeClr val="bg1"/>
                </a:solidFill>
                <a:latin typeface="+mn-lt"/>
                <a:ea typeface="+mn-ea"/>
                <a:cs typeface="+mn-cs"/>
              </a:rPr>
              <a:t>INTRODUCTION</a:t>
            </a:r>
          </a:p>
        </p:txBody>
      </p:sp>
      <p:sp>
        <p:nvSpPr>
          <p:cNvPr id="3" name="Content Placeholder 2">
            <a:extLst>
              <a:ext uri="{FF2B5EF4-FFF2-40B4-BE49-F238E27FC236}">
                <a16:creationId xmlns="" xmlns:a16="http://schemas.microsoft.com/office/drawing/2014/main" id="{8397E7DE-D751-D293-9939-0BE2DAC5005B}"/>
              </a:ext>
            </a:extLst>
          </p:cNvPr>
          <p:cNvSpPr>
            <a:spLocks noGrp="1"/>
          </p:cNvSpPr>
          <p:nvPr>
            <p:ph idx="1"/>
          </p:nvPr>
        </p:nvSpPr>
        <p:spPr>
          <a:xfrm>
            <a:off x="3810551" y="868680"/>
            <a:ext cx="7315200" cy="5120640"/>
          </a:xfrm>
        </p:spPr>
        <p:txBody>
          <a:bodyPr/>
          <a:lstStyle/>
          <a:p>
            <a:pPr marL="2286000" lvl="5" indent="0">
              <a:buNone/>
            </a:pPr>
            <a:r>
              <a:rPr lang="en-US" i="1">
                <a:solidFill>
                  <a:schemeClr val="tx1"/>
                </a:solidFill>
              </a:rPr>
              <a:t>                  </a:t>
            </a:r>
          </a:p>
          <a:p>
            <a:r>
              <a:rPr lang="en-US">
                <a:solidFill>
                  <a:schemeClr val="bg1">
                    <a:lumMod val="25000"/>
                  </a:schemeClr>
                </a:solidFill>
              </a:rPr>
              <a:t>"</a:t>
            </a:r>
            <a:r>
              <a:rPr lang="en-US" err="1">
                <a:solidFill>
                  <a:schemeClr val="bg1">
                    <a:lumMod val="25000"/>
                  </a:schemeClr>
                </a:solidFill>
              </a:rPr>
              <a:t>ShareEats</a:t>
            </a:r>
            <a:r>
              <a:rPr lang="en-US">
                <a:solidFill>
                  <a:schemeClr val="bg1">
                    <a:lumMod val="25000"/>
                  </a:schemeClr>
                </a:solidFill>
              </a:rPr>
              <a:t>: A Leftover Food Donation platform" Project  is a web-based technology that manages foods. </a:t>
            </a:r>
          </a:p>
          <a:p>
            <a:r>
              <a:rPr lang="en-US">
                <a:solidFill>
                  <a:schemeClr val="bg1">
                    <a:lumMod val="25000"/>
                  </a:schemeClr>
                </a:solidFill>
              </a:rPr>
              <a:t>This website provides the interface between food donors and those who requires the food.</a:t>
            </a:r>
          </a:p>
          <a:p>
            <a:r>
              <a:rPr lang="en-US">
                <a:solidFill>
                  <a:schemeClr val="bg1">
                    <a:lumMod val="25000"/>
                  </a:schemeClr>
                </a:solidFill>
              </a:rPr>
              <a:t>In this website, food donor enters their food quantity details and addresses and then the admin maintain the details of food donor.</a:t>
            </a:r>
            <a:r>
              <a:rPr lang="en-US"/>
              <a:t> </a:t>
            </a:r>
          </a:p>
          <a:p>
            <a:pPr marL="0" indent="0">
              <a:buNone/>
            </a:pPr>
            <a:endParaRPr lang="en-US">
              <a:solidFill>
                <a:schemeClr val="bg1">
                  <a:lumMod val="25000"/>
                </a:schemeClr>
              </a:solidFill>
            </a:endParaRPr>
          </a:p>
        </p:txBody>
      </p:sp>
    </p:spTree>
    <p:extLst>
      <p:ext uri="{BB962C8B-B14F-4D97-AF65-F5344CB8AC3E}">
        <p14:creationId xmlns:p14="http://schemas.microsoft.com/office/powerpoint/2010/main" val="3466041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429C19-5CEE-BD3C-DED0-7C7033E456A8}"/>
              </a:ext>
            </a:extLst>
          </p:cNvPr>
          <p:cNvSpPr>
            <a:spLocks noGrp="1"/>
          </p:cNvSpPr>
          <p:nvPr>
            <p:ph type="title"/>
          </p:nvPr>
        </p:nvSpPr>
        <p:spPr/>
        <p:txBody>
          <a:bodyPr/>
          <a:lstStyle/>
          <a:p>
            <a:r>
              <a:rPr lang="en-US" b="1" i="1"/>
              <a:t>DATA FLOW DIAGRAM</a:t>
            </a:r>
          </a:p>
        </p:txBody>
      </p:sp>
      <p:pic>
        <p:nvPicPr>
          <p:cNvPr id="6" name="Content Placeholder 5" descr="A diagram of a computer program&#10;&#10;Description automatically generated">
            <a:extLst>
              <a:ext uri="{FF2B5EF4-FFF2-40B4-BE49-F238E27FC236}">
                <a16:creationId xmlns="" xmlns:a16="http://schemas.microsoft.com/office/drawing/2014/main" id="{9AC532C4-F8DA-0EF5-49D9-73E8B2C53484}"/>
              </a:ext>
            </a:extLst>
          </p:cNvPr>
          <p:cNvPicPr>
            <a:picLocks noGrp="1" noChangeAspect="1"/>
          </p:cNvPicPr>
          <p:nvPr>
            <p:ph idx="1"/>
          </p:nvPr>
        </p:nvPicPr>
        <p:blipFill>
          <a:blip r:embed="rId2"/>
          <a:stretch>
            <a:fillRect/>
          </a:stretch>
        </p:blipFill>
        <p:spPr>
          <a:xfrm>
            <a:off x="3620107" y="743571"/>
            <a:ext cx="6882190" cy="5277047"/>
          </a:xfrm>
        </p:spPr>
      </p:pic>
    </p:spTree>
    <p:extLst>
      <p:ext uri="{BB962C8B-B14F-4D97-AF65-F5344CB8AC3E}">
        <p14:creationId xmlns:p14="http://schemas.microsoft.com/office/powerpoint/2010/main" val="21150803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2F4B4D-CE52-6CD1-540A-BF765FC036B5}"/>
              </a:ext>
            </a:extLst>
          </p:cNvPr>
          <p:cNvSpPr>
            <a:spLocks noGrp="1"/>
          </p:cNvSpPr>
          <p:nvPr>
            <p:ph type="title"/>
          </p:nvPr>
        </p:nvSpPr>
        <p:spPr/>
        <p:txBody>
          <a:bodyPr/>
          <a:lstStyle/>
          <a:p>
            <a:r>
              <a:rPr lang="en-US" b="1" i="1"/>
              <a:t>DATA FLOW DIAGRAM</a:t>
            </a:r>
            <a:br>
              <a:rPr lang="en-US" b="1" i="1"/>
            </a:br>
            <a:r>
              <a:rPr lang="en-US" b="1" i="1"/>
              <a:t>(ADMIN)</a:t>
            </a:r>
          </a:p>
        </p:txBody>
      </p:sp>
      <p:pic>
        <p:nvPicPr>
          <p:cNvPr id="7" name="Content Placeholder 6" descr="A diagram of a software company&#10;&#10;Description automatically generated">
            <a:extLst>
              <a:ext uri="{FF2B5EF4-FFF2-40B4-BE49-F238E27FC236}">
                <a16:creationId xmlns="" xmlns:a16="http://schemas.microsoft.com/office/drawing/2014/main" id="{384B7B07-6958-2172-2AB3-7D2D0B3CA9C2}"/>
              </a:ext>
            </a:extLst>
          </p:cNvPr>
          <p:cNvPicPr>
            <a:picLocks noGrp="1" noChangeAspect="1"/>
          </p:cNvPicPr>
          <p:nvPr>
            <p:ph idx="1"/>
          </p:nvPr>
        </p:nvPicPr>
        <p:blipFill>
          <a:blip r:embed="rId2"/>
          <a:stretch>
            <a:fillRect/>
          </a:stretch>
        </p:blipFill>
        <p:spPr>
          <a:xfrm>
            <a:off x="3442740" y="763179"/>
            <a:ext cx="8197012" cy="5466271"/>
          </a:xfrm>
        </p:spPr>
      </p:pic>
    </p:spTree>
    <p:extLst>
      <p:ext uri="{BB962C8B-B14F-4D97-AF65-F5344CB8AC3E}">
        <p14:creationId xmlns:p14="http://schemas.microsoft.com/office/powerpoint/2010/main" val="18735590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5B31B8-9979-7681-6F13-58A9CF01BDE0}"/>
              </a:ext>
            </a:extLst>
          </p:cNvPr>
          <p:cNvSpPr>
            <a:spLocks noGrp="1"/>
          </p:cNvSpPr>
          <p:nvPr>
            <p:ph type="title"/>
          </p:nvPr>
        </p:nvSpPr>
        <p:spPr/>
        <p:txBody>
          <a:bodyPr/>
          <a:lstStyle/>
          <a:p>
            <a:r>
              <a:rPr lang="en-US" b="1" i="1"/>
              <a:t>DATA FLOW DIAGRAM</a:t>
            </a:r>
            <a:br>
              <a:rPr lang="en-US" b="1" i="1"/>
            </a:br>
            <a:r>
              <a:rPr lang="en-US" b="1" i="1"/>
              <a:t>(DONOR)</a:t>
            </a:r>
            <a:endParaRPr lang="en-US"/>
          </a:p>
        </p:txBody>
      </p:sp>
      <p:pic>
        <p:nvPicPr>
          <p:cNvPr id="6" name="Content Placeholder 5" descr="A diagram of a level&#10;&#10;Description automatically generated">
            <a:extLst>
              <a:ext uri="{FF2B5EF4-FFF2-40B4-BE49-F238E27FC236}">
                <a16:creationId xmlns="" xmlns:a16="http://schemas.microsoft.com/office/drawing/2014/main" id="{3FE9D573-4FCD-0A0A-806D-32D184E078C2}"/>
              </a:ext>
            </a:extLst>
          </p:cNvPr>
          <p:cNvPicPr>
            <a:picLocks noGrp="1" noChangeAspect="1"/>
          </p:cNvPicPr>
          <p:nvPr>
            <p:ph idx="1"/>
          </p:nvPr>
        </p:nvPicPr>
        <p:blipFill>
          <a:blip r:embed="rId2"/>
          <a:stretch>
            <a:fillRect/>
          </a:stretch>
        </p:blipFill>
        <p:spPr>
          <a:xfrm>
            <a:off x="3622176" y="738076"/>
            <a:ext cx="8027097" cy="5251752"/>
          </a:xfrm>
        </p:spPr>
      </p:pic>
    </p:spTree>
    <p:extLst>
      <p:ext uri="{BB962C8B-B14F-4D97-AF65-F5344CB8AC3E}">
        <p14:creationId xmlns:p14="http://schemas.microsoft.com/office/powerpoint/2010/main" val="37334273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5A2E59-D674-60D7-0537-D54E9CEE9E8C}"/>
              </a:ext>
            </a:extLst>
          </p:cNvPr>
          <p:cNvSpPr>
            <a:spLocks noGrp="1"/>
          </p:cNvSpPr>
          <p:nvPr>
            <p:ph type="title"/>
          </p:nvPr>
        </p:nvSpPr>
        <p:spPr/>
        <p:txBody>
          <a:bodyPr/>
          <a:lstStyle/>
          <a:p>
            <a:r>
              <a:rPr lang="en-US" b="1" i="1"/>
              <a:t>DATA FLOW DIAGRAM</a:t>
            </a:r>
            <a:br>
              <a:rPr lang="en-US" b="1" i="1"/>
            </a:br>
            <a:r>
              <a:rPr lang="en-US" b="1" i="1"/>
              <a:t>(AGENT)</a:t>
            </a:r>
            <a:endParaRPr lang="en-US"/>
          </a:p>
        </p:txBody>
      </p:sp>
      <p:pic>
        <p:nvPicPr>
          <p:cNvPr id="6" name="Content Placeholder 5" descr="A diagram of a response&#10;&#10;Description automatically generated">
            <a:extLst>
              <a:ext uri="{FF2B5EF4-FFF2-40B4-BE49-F238E27FC236}">
                <a16:creationId xmlns="" xmlns:a16="http://schemas.microsoft.com/office/drawing/2014/main" id="{0779F49C-C07A-083D-0522-80FC9DE52A96}"/>
              </a:ext>
            </a:extLst>
          </p:cNvPr>
          <p:cNvPicPr>
            <a:picLocks noGrp="1" noChangeAspect="1"/>
          </p:cNvPicPr>
          <p:nvPr>
            <p:ph idx="1"/>
          </p:nvPr>
        </p:nvPicPr>
        <p:blipFill>
          <a:blip r:embed="rId2"/>
          <a:stretch>
            <a:fillRect/>
          </a:stretch>
        </p:blipFill>
        <p:spPr>
          <a:xfrm>
            <a:off x="3528859" y="701790"/>
            <a:ext cx="8298399" cy="5336418"/>
          </a:xfrm>
        </p:spPr>
      </p:pic>
    </p:spTree>
    <p:extLst>
      <p:ext uri="{BB962C8B-B14F-4D97-AF65-F5344CB8AC3E}">
        <p14:creationId xmlns:p14="http://schemas.microsoft.com/office/powerpoint/2010/main" val="1862336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B2AF94-A959-A9AB-F53B-36D2636A8059}"/>
              </a:ext>
            </a:extLst>
          </p:cNvPr>
          <p:cNvSpPr>
            <a:spLocks noGrp="1"/>
          </p:cNvSpPr>
          <p:nvPr>
            <p:ph type="title"/>
          </p:nvPr>
        </p:nvSpPr>
        <p:spPr/>
        <p:txBody>
          <a:bodyPr/>
          <a:lstStyle/>
          <a:p>
            <a:r>
              <a:rPr lang="en-US" b="1" i="1"/>
              <a:t>TABLES</a:t>
            </a:r>
            <a:endParaRPr lang="en-US"/>
          </a:p>
        </p:txBody>
      </p:sp>
    </p:spTree>
    <p:extLst>
      <p:ext uri="{BB962C8B-B14F-4D97-AF65-F5344CB8AC3E}">
        <p14:creationId xmlns:p14="http://schemas.microsoft.com/office/powerpoint/2010/main" val="2761359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B9940A-DC2C-7BDF-30B6-E595900D6C89}"/>
              </a:ext>
            </a:extLst>
          </p:cNvPr>
          <p:cNvSpPr>
            <a:spLocks noGrp="1"/>
          </p:cNvSpPr>
          <p:nvPr>
            <p:ph type="title"/>
          </p:nvPr>
        </p:nvSpPr>
        <p:spPr>
          <a:xfrm>
            <a:off x="94769" y="1123837"/>
            <a:ext cx="3393179" cy="4601183"/>
          </a:xfrm>
        </p:spPr>
        <p:txBody>
          <a:bodyPr/>
          <a:lstStyle/>
          <a:p>
            <a:r>
              <a:rPr lang="en-US" b="1" i="1"/>
              <a:t>TABLE NAME:</a:t>
            </a:r>
            <a:br>
              <a:rPr lang="en-US" b="1" i="1"/>
            </a:br>
            <a:r>
              <a:rPr lang="en-US" b="1" i="1"/>
              <a:t>DONOR REGISTRATION</a:t>
            </a:r>
          </a:p>
        </p:txBody>
      </p:sp>
      <p:graphicFrame>
        <p:nvGraphicFramePr>
          <p:cNvPr id="7" name="Table 7">
            <a:extLst>
              <a:ext uri="{FF2B5EF4-FFF2-40B4-BE49-F238E27FC236}">
                <a16:creationId xmlns="" xmlns:a16="http://schemas.microsoft.com/office/drawing/2014/main" id="{BBAA8B98-D10F-E19C-8E13-BF45D3D2C1A3}"/>
              </a:ext>
            </a:extLst>
          </p:cNvPr>
          <p:cNvGraphicFramePr>
            <a:graphicFrameLocks noGrp="1"/>
          </p:cNvGraphicFramePr>
          <p:nvPr>
            <p:ph idx="1"/>
            <p:extLst>
              <p:ext uri="{D42A27DB-BD31-4B8C-83A1-F6EECF244321}">
                <p14:modId xmlns:p14="http://schemas.microsoft.com/office/powerpoint/2010/main" val="948923637"/>
              </p:ext>
            </p:extLst>
          </p:nvPr>
        </p:nvGraphicFramePr>
        <p:xfrm>
          <a:off x="4284452" y="1639018"/>
          <a:ext cx="6607092" cy="3377592"/>
        </p:xfrm>
        <a:graphic>
          <a:graphicData uri="http://schemas.openxmlformats.org/drawingml/2006/table">
            <a:tbl>
              <a:tblPr firstRow="1" bandRow="1">
                <a:tableStyleId>{5C22544A-7EE6-4342-B048-85BDC9FD1C3A}</a:tableStyleId>
              </a:tblPr>
              <a:tblGrid>
                <a:gridCol w="2181411">
                  <a:extLst>
                    <a:ext uri="{9D8B030D-6E8A-4147-A177-3AD203B41FA5}">
                      <a16:colId xmlns="" xmlns:a16="http://schemas.microsoft.com/office/drawing/2014/main" val="2227738522"/>
                    </a:ext>
                  </a:extLst>
                </a:gridCol>
                <a:gridCol w="2167958">
                  <a:extLst>
                    <a:ext uri="{9D8B030D-6E8A-4147-A177-3AD203B41FA5}">
                      <a16:colId xmlns="" xmlns:a16="http://schemas.microsoft.com/office/drawing/2014/main" val="62664198"/>
                    </a:ext>
                  </a:extLst>
                </a:gridCol>
                <a:gridCol w="2257723">
                  <a:extLst>
                    <a:ext uri="{9D8B030D-6E8A-4147-A177-3AD203B41FA5}">
                      <a16:colId xmlns="" xmlns:a16="http://schemas.microsoft.com/office/drawing/2014/main" val="2869273730"/>
                    </a:ext>
                  </a:extLst>
                </a:gridCol>
              </a:tblGrid>
              <a:tr h="562932">
                <a:tc>
                  <a:txBody>
                    <a:bodyPr/>
                    <a:lstStyle/>
                    <a:p>
                      <a:r>
                        <a:rPr lang="en-US" dirty="0"/>
                        <a:t>FIELD NAME</a:t>
                      </a:r>
                    </a:p>
                  </a:txBody>
                  <a:tcPr/>
                </a:tc>
                <a:tc>
                  <a:txBody>
                    <a:bodyPr/>
                    <a:lstStyle/>
                    <a:p>
                      <a:r>
                        <a:rPr lang="en-US" dirty="0"/>
                        <a:t>DATA TYPE</a:t>
                      </a:r>
                    </a:p>
                  </a:txBody>
                  <a:tcPr/>
                </a:tc>
                <a:tc>
                  <a:txBody>
                    <a:bodyPr/>
                    <a:lstStyle/>
                    <a:p>
                      <a:r>
                        <a:rPr lang="en-US" dirty="0"/>
                        <a:t>CONSTRAINTS</a:t>
                      </a:r>
                    </a:p>
                  </a:txBody>
                  <a:tcPr/>
                </a:tc>
                <a:extLst>
                  <a:ext uri="{0D108BD9-81ED-4DB2-BD59-A6C34878D82A}">
                    <a16:rowId xmlns="" xmlns:a16="http://schemas.microsoft.com/office/drawing/2014/main" val="2555603743"/>
                  </a:ext>
                </a:extLst>
              </a:tr>
              <a:tr h="562932">
                <a:tc>
                  <a:txBody>
                    <a:bodyPr/>
                    <a:lstStyle/>
                    <a:p>
                      <a:pPr lvl="0">
                        <a:buNone/>
                      </a:pPr>
                      <a:r>
                        <a:rPr lang="en-US" err="1"/>
                        <a:t>Donor_id</a:t>
                      </a:r>
                    </a:p>
                  </a:txBody>
                  <a:tcPr/>
                </a:tc>
                <a:tc>
                  <a:txBody>
                    <a:bodyPr/>
                    <a:lstStyle/>
                    <a:p>
                      <a:r>
                        <a:rPr lang="en-US" dirty="0"/>
                        <a:t>INT</a:t>
                      </a:r>
                    </a:p>
                  </a:txBody>
                  <a:tcPr/>
                </a:tc>
                <a:tc>
                  <a:txBody>
                    <a:bodyPr/>
                    <a:lstStyle/>
                    <a:p>
                      <a:r>
                        <a:rPr lang="en-US" dirty="0"/>
                        <a:t>Primary Key</a:t>
                      </a:r>
                    </a:p>
                  </a:txBody>
                  <a:tcPr/>
                </a:tc>
                <a:extLst>
                  <a:ext uri="{0D108BD9-81ED-4DB2-BD59-A6C34878D82A}">
                    <a16:rowId xmlns="" xmlns:a16="http://schemas.microsoft.com/office/drawing/2014/main" val="1086331776"/>
                  </a:ext>
                </a:extLst>
              </a:tr>
              <a:tr h="562932">
                <a:tc>
                  <a:txBody>
                    <a:bodyPr/>
                    <a:lstStyle/>
                    <a:p>
                      <a:r>
                        <a:rPr lang="en-US" dirty="0"/>
                        <a:t>Name</a:t>
                      </a:r>
                    </a:p>
                  </a:txBody>
                  <a:tcPr/>
                </a:tc>
                <a:tc>
                  <a:txBody>
                    <a:bodyPr/>
                    <a:lstStyle/>
                    <a:p>
                      <a:r>
                        <a:rPr lang="en-US" dirty="0"/>
                        <a:t>VARCHAR</a:t>
                      </a:r>
                    </a:p>
                  </a:txBody>
                  <a:tcPr/>
                </a:tc>
                <a:tc>
                  <a:txBody>
                    <a:bodyPr/>
                    <a:lstStyle/>
                    <a:p>
                      <a:r>
                        <a:rPr lang="en-US"/>
                        <a:t>Not Null</a:t>
                      </a:r>
                    </a:p>
                  </a:txBody>
                  <a:tcPr/>
                </a:tc>
                <a:extLst>
                  <a:ext uri="{0D108BD9-81ED-4DB2-BD59-A6C34878D82A}">
                    <a16:rowId xmlns="" xmlns:a16="http://schemas.microsoft.com/office/drawing/2014/main" val="909395274"/>
                  </a:ext>
                </a:extLst>
              </a:tr>
              <a:tr h="562932">
                <a:tc>
                  <a:txBody>
                    <a:bodyPr/>
                    <a:lstStyle/>
                    <a:p>
                      <a:pPr lvl="0">
                        <a:buNone/>
                      </a:pPr>
                      <a:r>
                        <a:rPr lang="en-US"/>
                        <a:t>Email</a:t>
                      </a:r>
                    </a:p>
                  </a:txBody>
                  <a:tcPr/>
                </a:tc>
                <a:tc>
                  <a:txBody>
                    <a:bodyPr/>
                    <a:lstStyle/>
                    <a:p>
                      <a:r>
                        <a:rPr lang="en-US"/>
                        <a:t>VARCHAR</a:t>
                      </a:r>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1491636514"/>
                  </a:ext>
                </a:extLst>
              </a:tr>
              <a:tr h="562932">
                <a:tc>
                  <a:txBody>
                    <a:bodyPr/>
                    <a:lstStyle/>
                    <a:p>
                      <a:r>
                        <a:rPr lang="en-US" dirty="0"/>
                        <a:t>Password</a:t>
                      </a:r>
                    </a:p>
                  </a:txBody>
                  <a:tcPr/>
                </a:tc>
                <a:tc>
                  <a:txBody>
                    <a:bodyPr/>
                    <a:lstStyle/>
                    <a:p>
                      <a:pPr lvl="0">
                        <a:buNone/>
                      </a:pPr>
                      <a:r>
                        <a:rPr lang="en-US"/>
                        <a:t>VARCHAR</a:t>
                      </a:r>
                    </a:p>
                  </a:txBody>
                  <a:tcPr/>
                </a:tc>
                <a:tc>
                  <a:txBody>
                    <a:bodyPr/>
                    <a:lstStyle/>
                    <a:p>
                      <a:pPr lvl="0">
                        <a:buNone/>
                      </a:pPr>
                      <a:r>
                        <a:rPr lang="en-US" sz="1800" b="0" i="0" u="none" strike="noStrike" noProof="0" dirty="0">
                          <a:solidFill>
                            <a:srgbClr val="000000"/>
                          </a:solidFill>
                          <a:latin typeface="Corbel"/>
                        </a:rPr>
                        <a:t>Not Null</a:t>
                      </a:r>
                      <a:endParaRPr lang="en-US" dirty="0"/>
                    </a:p>
                  </a:txBody>
                  <a:tcPr/>
                </a:tc>
                <a:extLst>
                  <a:ext uri="{0D108BD9-81ED-4DB2-BD59-A6C34878D82A}">
                    <a16:rowId xmlns="" xmlns:a16="http://schemas.microsoft.com/office/drawing/2014/main" val="1752909406"/>
                  </a:ext>
                </a:extLst>
              </a:tr>
              <a:tr h="562932">
                <a:tc>
                  <a:txBody>
                    <a:bodyPr/>
                    <a:lstStyle/>
                    <a:p>
                      <a:r>
                        <a:rPr lang="en-US" dirty="0" smtClean="0"/>
                        <a:t>Gender</a:t>
                      </a:r>
                      <a:endParaRPr lang="en-US" dirty="0"/>
                    </a:p>
                  </a:txBody>
                  <a:tcPr/>
                </a:tc>
                <a:tc>
                  <a:txBody>
                    <a:bodyPr/>
                    <a:lstStyle/>
                    <a:p>
                      <a:r>
                        <a:rPr lang="en-US" dirty="0"/>
                        <a:t>VARCHAR</a:t>
                      </a:r>
                    </a:p>
                  </a:txBody>
                  <a:tcPr/>
                </a:tc>
                <a:tc>
                  <a:txBody>
                    <a:bodyPr/>
                    <a:lstStyle/>
                    <a:p>
                      <a:pPr lvl="0">
                        <a:buNone/>
                      </a:pPr>
                      <a:r>
                        <a:rPr lang="en-US" sz="1800" b="0" i="0" u="none" strike="noStrike" noProof="0" dirty="0">
                          <a:solidFill>
                            <a:srgbClr val="000000"/>
                          </a:solidFill>
                          <a:latin typeface="Corbel"/>
                        </a:rPr>
                        <a:t>Not Null</a:t>
                      </a:r>
                      <a:endParaRPr lang="en-US" dirty="0"/>
                    </a:p>
                  </a:txBody>
                  <a:tcPr/>
                </a:tc>
                <a:extLst>
                  <a:ext uri="{0D108BD9-81ED-4DB2-BD59-A6C34878D82A}">
                    <a16:rowId xmlns="" xmlns:a16="http://schemas.microsoft.com/office/drawing/2014/main" val="3591673166"/>
                  </a:ext>
                </a:extLst>
              </a:tr>
            </a:tbl>
          </a:graphicData>
        </a:graphic>
      </p:graphicFrame>
    </p:spTree>
    <p:extLst>
      <p:ext uri="{BB962C8B-B14F-4D97-AF65-F5344CB8AC3E}">
        <p14:creationId xmlns:p14="http://schemas.microsoft.com/office/powerpoint/2010/main" val="29140628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46565961"/>
              </p:ext>
            </p:extLst>
          </p:nvPr>
        </p:nvGraphicFramePr>
        <p:xfrm>
          <a:off x="3925888" y="1187450"/>
          <a:ext cx="7315200" cy="4358434"/>
        </p:xfrm>
        <a:graphic>
          <a:graphicData uri="http://schemas.openxmlformats.org/drawingml/2006/table">
            <a:tbl>
              <a:tblPr firstRow="1" bandRow="1">
                <a:tableStyleId>{5C22544A-7EE6-4342-B048-85BDC9FD1C3A}</a:tableStyleId>
              </a:tblPr>
              <a:tblGrid>
                <a:gridCol w="2438400"/>
                <a:gridCol w="2438400"/>
                <a:gridCol w="2438400"/>
              </a:tblGrid>
              <a:tr h="717550">
                <a:tc>
                  <a:txBody>
                    <a:bodyPr/>
                    <a:lstStyle/>
                    <a:p>
                      <a:r>
                        <a:rPr lang="en-US" dirty="0" smtClean="0"/>
                        <a:t>FIELD NAME</a:t>
                      </a:r>
                      <a:endParaRPr lang="en-IN" dirty="0"/>
                    </a:p>
                  </a:txBody>
                  <a:tcPr/>
                </a:tc>
                <a:tc>
                  <a:txBody>
                    <a:bodyPr/>
                    <a:lstStyle/>
                    <a:p>
                      <a:r>
                        <a:rPr lang="en-US" dirty="0" smtClean="0"/>
                        <a:t>DATA TYPE</a:t>
                      </a:r>
                      <a:endParaRPr lang="en-IN" dirty="0"/>
                    </a:p>
                  </a:txBody>
                  <a:tcPr/>
                </a:tc>
                <a:tc>
                  <a:txBody>
                    <a:bodyPr/>
                    <a:lstStyle/>
                    <a:p>
                      <a:r>
                        <a:rPr lang="en-US" dirty="0" smtClean="0"/>
                        <a:t>CONSTRAINTS</a:t>
                      </a:r>
                      <a:endParaRPr lang="en-IN" dirty="0"/>
                    </a:p>
                  </a:txBody>
                  <a:tcPr/>
                </a:tc>
              </a:tr>
              <a:tr h="606814">
                <a:tc>
                  <a:txBody>
                    <a:bodyPr/>
                    <a:lstStyle/>
                    <a:p>
                      <a:r>
                        <a:rPr lang="en-US" dirty="0" err="1" smtClean="0"/>
                        <a:t>Admin_id</a:t>
                      </a:r>
                      <a:endParaRPr lang="en-IN" dirty="0"/>
                    </a:p>
                  </a:txBody>
                  <a:tcPr/>
                </a:tc>
                <a:tc>
                  <a:txBody>
                    <a:bodyPr/>
                    <a:lstStyle/>
                    <a:p>
                      <a:r>
                        <a:rPr lang="en-US" dirty="0" smtClean="0"/>
                        <a:t>INT</a:t>
                      </a:r>
                      <a:endParaRPr lang="en-IN" dirty="0"/>
                    </a:p>
                  </a:txBody>
                  <a:tcPr/>
                </a:tc>
                <a:tc>
                  <a:txBody>
                    <a:bodyPr/>
                    <a:lstStyle/>
                    <a:p>
                      <a:r>
                        <a:rPr lang="en-US" dirty="0" smtClean="0"/>
                        <a:t>Primary key</a:t>
                      </a:r>
                      <a:endParaRPr lang="en-IN" dirty="0"/>
                    </a:p>
                  </a:txBody>
                  <a:tcPr/>
                </a:tc>
              </a:tr>
              <a:tr h="606814">
                <a:tc>
                  <a:txBody>
                    <a:bodyPr/>
                    <a:lstStyle/>
                    <a:p>
                      <a:r>
                        <a:rPr lang="en-US" dirty="0" smtClean="0"/>
                        <a:t>Name</a:t>
                      </a:r>
                      <a:endParaRPr lang="en-IN" dirty="0"/>
                    </a:p>
                  </a:txBody>
                  <a:tcPr/>
                </a:tc>
                <a:tc>
                  <a:txBody>
                    <a:bodyPr/>
                    <a:lstStyle/>
                    <a:p>
                      <a:r>
                        <a:rPr lang="en-US" dirty="0" smtClean="0"/>
                        <a:t>VARCHAR</a:t>
                      </a:r>
                      <a:endParaRPr lang="en-IN" dirty="0"/>
                    </a:p>
                  </a:txBody>
                  <a:tcPr/>
                </a:tc>
                <a:tc>
                  <a:txBody>
                    <a:bodyPr/>
                    <a:lstStyle/>
                    <a:p>
                      <a:r>
                        <a:rPr lang="en-US" dirty="0" smtClean="0"/>
                        <a:t>Not Null</a:t>
                      </a:r>
                      <a:endParaRPr lang="en-IN" dirty="0"/>
                    </a:p>
                  </a:txBody>
                  <a:tcPr/>
                </a:tc>
              </a:tr>
              <a:tr h="606814">
                <a:tc>
                  <a:txBody>
                    <a:bodyPr/>
                    <a:lstStyle/>
                    <a:p>
                      <a:r>
                        <a:rPr lang="en-US" dirty="0" smtClean="0"/>
                        <a:t>Email</a:t>
                      </a:r>
                      <a:endParaRPr lang="en-IN" dirty="0"/>
                    </a:p>
                  </a:txBody>
                  <a:tcPr/>
                </a:tc>
                <a:tc>
                  <a:txBody>
                    <a:bodyPr/>
                    <a:lstStyle/>
                    <a:p>
                      <a:r>
                        <a:rPr lang="en-US" dirty="0" smtClean="0"/>
                        <a:t>VARCHAR</a:t>
                      </a:r>
                      <a:endParaRPr lang="en-IN" dirty="0"/>
                    </a:p>
                  </a:txBody>
                  <a:tcPr/>
                </a:tc>
                <a:tc>
                  <a:txBody>
                    <a:bodyPr/>
                    <a:lstStyle/>
                    <a:p>
                      <a:r>
                        <a:rPr lang="en-US" dirty="0" smtClean="0"/>
                        <a:t>Not Null</a:t>
                      </a:r>
                      <a:endParaRPr lang="en-IN" dirty="0"/>
                    </a:p>
                  </a:txBody>
                  <a:tcPr/>
                </a:tc>
              </a:tr>
              <a:tr h="606814">
                <a:tc>
                  <a:txBody>
                    <a:bodyPr/>
                    <a:lstStyle/>
                    <a:p>
                      <a:r>
                        <a:rPr lang="en-US" dirty="0" smtClean="0"/>
                        <a:t>Password</a:t>
                      </a:r>
                      <a:endParaRPr lang="en-IN" dirty="0"/>
                    </a:p>
                  </a:txBody>
                  <a:tcPr/>
                </a:tc>
                <a:tc>
                  <a:txBody>
                    <a:bodyPr/>
                    <a:lstStyle/>
                    <a:p>
                      <a:r>
                        <a:rPr lang="en-US" dirty="0" smtClean="0"/>
                        <a:t>VARCHAR</a:t>
                      </a:r>
                      <a:endParaRPr lang="en-IN" dirty="0"/>
                    </a:p>
                  </a:txBody>
                  <a:tcPr/>
                </a:tc>
                <a:tc>
                  <a:txBody>
                    <a:bodyPr/>
                    <a:lstStyle/>
                    <a:p>
                      <a:r>
                        <a:rPr lang="en-US" dirty="0" smtClean="0"/>
                        <a:t>Not Null</a:t>
                      </a:r>
                      <a:endParaRPr lang="en-IN" dirty="0"/>
                    </a:p>
                  </a:txBody>
                  <a:tcPr/>
                </a:tc>
              </a:tr>
              <a:tr h="606814">
                <a:tc>
                  <a:txBody>
                    <a:bodyPr/>
                    <a:lstStyle/>
                    <a:p>
                      <a:r>
                        <a:rPr lang="en-US" dirty="0" smtClean="0"/>
                        <a:t>Location</a:t>
                      </a:r>
                      <a:endParaRPr lang="en-IN" dirty="0"/>
                    </a:p>
                  </a:txBody>
                  <a:tcPr/>
                </a:tc>
                <a:tc>
                  <a:txBody>
                    <a:bodyPr/>
                    <a:lstStyle/>
                    <a:p>
                      <a:r>
                        <a:rPr lang="en-US" dirty="0" smtClean="0"/>
                        <a:t>VARCHAR</a:t>
                      </a:r>
                      <a:endParaRPr lang="en-IN" dirty="0"/>
                    </a:p>
                  </a:txBody>
                  <a:tcPr/>
                </a:tc>
                <a:tc>
                  <a:txBody>
                    <a:bodyPr/>
                    <a:lstStyle/>
                    <a:p>
                      <a:r>
                        <a:rPr lang="en-US" dirty="0" smtClean="0"/>
                        <a:t>Not Null</a:t>
                      </a:r>
                      <a:endParaRPr lang="en-IN" dirty="0"/>
                    </a:p>
                  </a:txBody>
                  <a:tcPr/>
                </a:tc>
              </a:tr>
              <a:tr h="606814">
                <a:tc>
                  <a:txBody>
                    <a:bodyPr/>
                    <a:lstStyle/>
                    <a:p>
                      <a:r>
                        <a:rPr lang="en-US" dirty="0" smtClean="0"/>
                        <a:t>Address</a:t>
                      </a:r>
                      <a:endParaRPr lang="en-IN" dirty="0"/>
                    </a:p>
                  </a:txBody>
                  <a:tcPr/>
                </a:tc>
                <a:tc>
                  <a:txBody>
                    <a:bodyPr/>
                    <a:lstStyle/>
                    <a:p>
                      <a:r>
                        <a:rPr lang="en-US" dirty="0" smtClean="0"/>
                        <a:t>VARCHAR</a:t>
                      </a:r>
                      <a:endParaRPr lang="en-IN" dirty="0"/>
                    </a:p>
                  </a:txBody>
                  <a:tcPr/>
                </a:tc>
                <a:tc>
                  <a:txBody>
                    <a:bodyPr/>
                    <a:lstStyle/>
                    <a:p>
                      <a:r>
                        <a:rPr lang="en-US" dirty="0" smtClean="0"/>
                        <a:t>Not Null</a:t>
                      </a:r>
                      <a:endParaRPr lang="en-IN" dirty="0"/>
                    </a:p>
                  </a:txBody>
                  <a:tcPr/>
                </a:tc>
              </a:tr>
            </a:tbl>
          </a:graphicData>
        </a:graphic>
      </p:graphicFrame>
    </p:spTree>
    <p:extLst>
      <p:ext uri="{BB962C8B-B14F-4D97-AF65-F5344CB8AC3E}">
        <p14:creationId xmlns:p14="http://schemas.microsoft.com/office/powerpoint/2010/main" val="2356551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8EEE7C-0CD6-1C6E-2193-6278AF36114B}"/>
              </a:ext>
            </a:extLst>
          </p:cNvPr>
          <p:cNvSpPr>
            <a:spLocks noGrp="1"/>
          </p:cNvSpPr>
          <p:nvPr>
            <p:ph type="title"/>
          </p:nvPr>
        </p:nvSpPr>
        <p:spPr>
          <a:xfrm>
            <a:off x="94769" y="1123837"/>
            <a:ext cx="3206273" cy="4601183"/>
          </a:xfrm>
        </p:spPr>
        <p:txBody>
          <a:bodyPr/>
          <a:lstStyle/>
          <a:p>
            <a:r>
              <a:rPr lang="en-US" b="1" i="1"/>
              <a:t>TABLE NAME:</a:t>
            </a:r>
            <a:br>
              <a:rPr lang="en-US" b="1" i="1"/>
            </a:br>
            <a:r>
              <a:rPr lang="en-US" b="1" i="1"/>
              <a:t>AGENT REGISTRATION</a:t>
            </a:r>
            <a:endParaRPr lang="en-US"/>
          </a:p>
        </p:txBody>
      </p:sp>
      <p:graphicFrame>
        <p:nvGraphicFramePr>
          <p:cNvPr id="7" name="Table 7">
            <a:extLst>
              <a:ext uri="{FF2B5EF4-FFF2-40B4-BE49-F238E27FC236}">
                <a16:creationId xmlns="" xmlns:a16="http://schemas.microsoft.com/office/drawing/2014/main" id="{C784B011-1057-52CA-3963-F412A759E949}"/>
              </a:ext>
            </a:extLst>
          </p:cNvPr>
          <p:cNvGraphicFramePr>
            <a:graphicFrameLocks/>
          </p:cNvGraphicFramePr>
          <p:nvPr>
            <p:extLst>
              <p:ext uri="{D42A27DB-BD31-4B8C-83A1-F6EECF244321}">
                <p14:modId xmlns:p14="http://schemas.microsoft.com/office/powerpoint/2010/main" val="1351451756"/>
              </p:ext>
            </p:extLst>
          </p:nvPr>
        </p:nvGraphicFramePr>
        <p:xfrm>
          <a:off x="4284452" y="1639018"/>
          <a:ext cx="6607092" cy="3377592"/>
        </p:xfrm>
        <a:graphic>
          <a:graphicData uri="http://schemas.openxmlformats.org/drawingml/2006/table">
            <a:tbl>
              <a:tblPr firstRow="1" bandRow="1">
                <a:tableStyleId>{5C22544A-7EE6-4342-B048-85BDC9FD1C3A}</a:tableStyleId>
              </a:tblPr>
              <a:tblGrid>
                <a:gridCol w="2181411">
                  <a:extLst>
                    <a:ext uri="{9D8B030D-6E8A-4147-A177-3AD203B41FA5}">
                      <a16:colId xmlns="" xmlns:a16="http://schemas.microsoft.com/office/drawing/2014/main" val="2227738522"/>
                    </a:ext>
                  </a:extLst>
                </a:gridCol>
                <a:gridCol w="2167958">
                  <a:extLst>
                    <a:ext uri="{9D8B030D-6E8A-4147-A177-3AD203B41FA5}">
                      <a16:colId xmlns="" xmlns:a16="http://schemas.microsoft.com/office/drawing/2014/main" val="62664198"/>
                    </a:ext>
                  </a:extLst>
                </a:gridCol>
                <a:gridCol w="2257723">
                  <a:extLst>
                    <a:ext uri="{9D8B030D-6E8A-4147-A177-3AD203B41FA5}">
                      <a16:colId xmlns="" xmlns:a16="http://schemas.microsoft.com/office/drawing/2014/main" val="2869273730"/>
                    </a:ext>
                  </a:extLst>
                </a:gridCol>
              </a:tblGrid>
              <a:tr h="562932">
                <a:tc>
                  <a:txBody>
                    <a:bodyPr/>
                    <a:lstStyle/>
                    <a:p>
                      <a:r>
                        <a:rPr lang="en-US" dirty="0"/>
                        <a:t>FIELD NAME</a:t>
                      </a:r>
                    </a:p>
                  </a:txBody>
                  <a:tcPr/>
                </a:tc>
                <a:tc>
                  <a:txBody>
                    <a:bodyPr/>
                    <a:lstStyle/>
                    <a:p>
                      <a:r>
                        <a:rPr lang="en-US"/>
                        <a:t>DATA TYPE</a:t>
                      </a:r>
                    </a:p>
                  </a:txBody>
                  <a:tcPr/>
                </a:tc>
                <a:tc>
                  <a:txBody>
                    <a:bodyPr/>
                    <a:lstStyle/>
                    <a:p>
                      <a:r>
                        <a:rPr lang="en-US"/>
                        <a:t>CONSTRAINTS</a:t>
                      </a:r>
                    </a:p>
                  </a:txBody>
                  <a:tcPr/>
                </a:tc>
                <a:extLst>
                  <a:ext uri="{0D108BD9-81ED-4DB2-BD59-A6C34878D82A}">
                    <a16:rowId xmlns="" xmlns:a16="http://schemas.microsoft.com/office/drawing/2014/main" val="2555603743"/>
                  </a:ext>
                </a:extLst>
              </a:tr>
              <a:tr h="562932">
                <a:tc>
                  <a:txBody>
                    <a:bodyPr/>
                    <a:lstStyle/>
                    <a:p>
                      <a:pPr lvl="0">
                        <a:buNone/>
                      </a:pPr>
                      <a:r>
                        <a:rPr lang="en-US" err="1"/>
                        <a:t>Agent_id</a:t>
                      </a:r>
                    </a:p>
                  </a:txBody>
                  <a:tcPr/>
                </a:tc>
                <a:tc>
                  <a:txBody>
                    <a:bodyPr/>
                    <a:lstStyle/>
                    <a:p>
                      <a:r>
                        <a:rPr lang="en-US"/>
                        <a:t>INT</a:t>
                      </a:r>
                    </a:p>
                  </a:txBody>
                  <a:tcPr/>
                </a:tc>
                <a:tc>
                  <a:txBody>
                    <a:bodyPr/>
                    <a:lstStyle/>
                    <a:p>
                      <a:r>
                        <a:rPr lang="en-US"/>
                        <a:t>Primary Key</a:t>
                      </a:r>
                    </a:p>
                  </a:txBody>
                  <a:tcPr/>
                </a:tc>
                <a:extLst>
                  <a:ext uri="{0D108BD9-81ED-4DB2-BD59-A6C34878D82A}">
                    <a16:rowId xmlns="" xmlns:a16="http://schemas.microsoft.com/office/drawing/2014/main" val="1086331776"/>
                  </a:ext>
                </a:extLst>
              </a:tr>
              <a:tr h="562932">
                <a:tc>
                  <a:txBody>
                    <a:bodyPr/>
                    <a:lstStyle/>
                    <a:p>
                      <a:r>
                        <a:rPr lang="en-US"/>
                        <a:t>Name</a:t>
                      </a:r>
                    </a:p>
                  </a:txBody>
                  <a:tcPr/>
                </a:tc>
                <a:tc>
                  <a:txBody>
                    <a:bodyPr/>
                    <a:lstStyle/>
                    <a:p>
                      <a:r>
                        <a:rPr lang="en-US"/>
                        <a:t>VARCHAR</a:t>
                      </a:r>
                    </a:p>
                  </a:txBody>
                  <a:tcPr/>
                </a:tc>
                <a:tc>
                  <a:txBody>
                    <a:bodyPr/>
                    <a:lstStyle/>
                    <a:p>
                      <a:r>
                        <a:rPr lang="en-US"/>
                        <a:t>Not Null</a:t>
                      </a:r>
                    </a:p>
                  </a:txBody>
                  <a:tcPr/>
                </a:tc>
                <a:extLst>
                  <a:ext uri="{0D108BD9-81ED-4DB2-BD59-A6C34878D82A}">
                    <a16:rowId xmlns="" xmlns:a16="http://schemas.microsoft.com/office/drawing/2014/main" val="909395274"/>
                  </a:ext>
                </a:extLst>
              </a:tr>
              <a:tr h="562932">
                <a:tc>
                  <a:txBody>
                    <a:bodyPr/>
                    <a:lstStyle/>
                    <a:p>
                      <a:pPr lvl="0">
                        <a:buNone/>
                      </a:pPr>
                      <a:r>
                        <a:rPr lang="en-US"/>
                        <a:t>Email</a:t>
                      </a:r>
                    </a:p>
                  </a:txBody>
                  <a:tcPr/>
                </a:tc>
                <a:tc>
                  <a:txBody>
                    <a:bodyPr/>
                    <a:lstStyle/>
                    <a:p>
                      <a:r>
                        <a:rPr lang="en-US"/>
                        <a:t>VARCHAR</a:t>
                      </a:r>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1491636514"/>
                  </a:ext>
                </a:extLst>
              </a:tr>
              <a:tr h="562932">
                <a:tc>
                  <a:txBody>
                    <a:bodyPr/>
                    <a:lstStyle/>
                    <a:p>
                      <a:r>
                        <a:rPr lang="en-US"/>
                        <a:t>Password</a:t>
                      </a:r>
                    </a:p>
                  </a:txBody>
                  <a:tcPr/>
                </a:tc>
                <a:tc>
                  <a:txBody>
                    <a:bodyPr/>
                    <a:lstStyle/>
                    <a:p>
                      <a:pPr lvl="0">
                        <a:buNone/>
                      </a:pPr>
                      <a:r>
                        <a:rPr lang="en-US"/>
                        <a:t>VARCHAR</a:t>
                      </a:r>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1752909406"/>
                  </a:ext>
                </a:extLst>
              </a:tr>
              <a:tr h="562932">
                <a:tc>
                  <a:txBody>
                    <a:bodyPr/>
                    <a:lstStyle/>
                    <a:p>
                      <a:r>
                        <a:rPr lang="en-US" dirty="0" smtClean="0"/>
                        <a:t>City</a:t>
                      </a:r>
                      <a:endParaRPr lang="en-US" dirty="0"/>
                    </a:p>
                  </a:txBody>
                  <a:tcPr/>
                </a:tc>
                <a:tc>
                  <a:txBody>
                    <a:bodyPr/>
                    <a:lstStyle/>
                    <a:p>
                      <a:r>
                        <a:rPr lang="en-US"/>
                        <a:t>VARCHAR</a:t>
                      </a:r>
                    </a:p>
                  </a:txBody>
                  <a:tcPr/>
                </a:tc>
                <a:tc>
                  <a:txBody>
                    <a:bodyPr/>
                    <a:lstStyle/>
                    <a:p>
                      <a:pPr lvl="0">
                        <a:buNone/>
                      </a:pPr>
                      <a:r>
                        <a:rPr lang="en-US" sz="1800" b="0" i="0" u="none" strike="noStrike" noProof="0" dirty="0">
                          <a:solidFill>
                            <a:srgbClr val="000000"/>
                          </a:solidFill>
                          <a:latin typeface="Corbel"/>
                        </a:rPr>
                        <a:t>Not Null</a:t>
                      </a:r>
                      <a:endParaRPr lang="en-US" dirty="0"/>
                    </a:p>
                  </a:txBody>
                  <a:tcPr/>
                </a:tc>
                <a:extLst>
                  <a:ext uri="{0D108BD9-81ED-4DB2-BD59-A6C34878D82A}">
                    <a16:rowId xmlns="" xmlns:a16="http://schemas.microsoft.com/office/drawing/2014/main" val="3591673166"/>
                  </a:ext>
                </a:extLst>
              </a:tr>
            </a:tbl>
          </a:graphicData>
        </a:graphic>
      </p:graphicFrame>
    </p:spTree>
    <p:extLst>
      <p:ext uri="{BB962C8B-B14F-4D97-AF65-F5344CB8AC3E}">
        <p14:creationId xmlns:p14="http://schemas.microsoft.com/office/powerpoint/2010/main" val="27725225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E0BBF1-C80B-F320-FA49-34B60CFC3B9A}"/>
              </a:ext>
            </a:extLst>
          </p:cNvPr>
          <p:cNvSpPr>
            <a:spLocks noGrp="1"/>
          </p:cNvSpPr>
          <p:nvPr>
            <p:ph type="title"/>
          </p:nvPr>
        </p:nvSpPr>
        <p:spPr/>
        <p:txBody>
          <a:bodyPr/>
          <a:lstStyle/>
          <a:p>
            <a:r>
              <a:rPr lang="en-US" b="1" i="1"/>
              <a:t>TABLE NAME:</a:t>
            </a:r>
            <a:br>
              <a:rPr lang="en-US" b="1" i="1"/>
            </a:br>
            <a:r>
              <a:rPr lang="en-US" b="1" i="1"/>
              <a:t>LOGIN</a:t>
            </a:r>
          </a:p>
        </p:txBody>
      </p:sp>
      <p:graphicFrame>
        <p:nvGraphicFramePr>
          <p:cNvPr id="5" name="Table 7">
            <a:extLst>
              <a:ext uri="{FF2B5EF4-FFF2-40B4-BE49-F238E27FC236}">
                <a16:creationId xmlns="" xmlns:a16="http://schemas.microsoft.com/office/drawing/2014/main" id="{D01A3082-DEBA-2897-FECF-029FB0F04446}"/>
              </a:ext>
            </a:extLst>
          </p:cNvPr>
          <p:cNvGraphicFramePr>
            <a:graphicFrameLocks/>
          </p:cNvGraphicFramePr>
          <p:nvPr>
            <p:extLst>
              <p:ext uri="{D42A27DB-BD31-4B8C-83A1-F6EECF244321}">
                <p14:modId xmlns:p14="http://schemas.microsoft.com/office/powerpoint/2010/main" val="3140956641"/>
              </p:ext>
            </p:extLst>
          </p:nvPr>
        </p:nvGraphicFramePr>
        <p:xfrm>
          <a:off x="4284452" y="2027207"/>
          <a:ext cx="6607092" cy="2814660"/>
        </p:xfrm>
        <a:graphic>
          <a:graphicData uri="http://schemas.openxmlformats.org/drawingml/2006/table">
            <a:tbl>
              <a:tblPr firstRow="1" bandRow="1">
                <a:tableStyleId>{5C22544A-7EE6-4342-B048-85BDC9FD1C3A}</a:tableStyleId>
              </a:tblPr>
              <a:tblGrid>
                <a:gridCol w="2181411">
                  <a:extLst>
                    <a:ext uri="{9D8B030D-6E8A-4147-A177-3AD203B41FA5}">
                      <a16:colId xmlns="" xmlns:a16="http://schemas.microsoft.com/office/drawing/2014/main" val="2227738522"/>
                    </a:ext>
                  </a:extLst>
                </a:gridCol>
                <a:gridCol w="2167958">
                  <a:extLst>
                    <a:ext uri="{9D8B030D-6E8A-4147-A177-3AD203B41FA5}">
                      <a16:colId xmlns="" xmlns:a16="http://schemas.microsoft.com/office/drawing/2014/main" val="62664198"/>
                    </a:ext>
                  </a:extLst>
                </a:gridCol>
                <a:gridCol w="2257723">
                  <a:extLst>
                    <a:ext uri="{9D8B030D-6E8A-4147-A177-3AD203B41FA5}">
                      <a16:colId xmlns="" xmlns:a16="http://schemas.microsoft.com/office/drawing/2014/main" val="2869273730"/>
                    </a:ext>
                  </a:extLst>
                </a:gridCol>
              </a:tblGrid>
              <a:tr h="562932">
                <a:tc>
                  <a:txBody>
                    <a:bodyPr/>
                    <a:lstStyle/>
                    <a:p>
                      <a:r>
                        <a:rPr lang="en-US"/>
                        <a:t>FIELD NAME</a:t>
                      </a:r>
                    </a:p>
                  </a:txBody>
                  <a:tcPr/>
                </a:tc>
                <a:tc>
                  <a:txBody>
                    <a:bodyPr/>
                    <a:lstStyle/>
                    <a:p>
                      <a:r>
                        <a:rPr lang="en-US"/>
                        <a:t>DATA TYPE</a:t>
                      </a:r>
                    </a:p>
                  </a:txBody>
                  <a:tcPr/>
                </a:tc>
                <a:tc>
                  <a:txBody>
                    <a:bodyPr/>
                    <a:lstStyle/>
                    <a:p>
                      <a:r>
                        <a:rPr lang="en-US"/>
                        <a:t>CONSTRAINTS</a:t>
                      </a:r>
                    </a:p>
                  </a:txBody>
                  <a:tcPr/>
                </a:tc>
                <a:extLst>
                  <a:ext uri="{0D108BD9-81ED-4DB2-BD59-A6C34878D82A}">
                    <a16:rowId xmlns="" xmlns:a16="http://schemas.microsoft.com/office/drawing/2014/main" val="2555603743"/>
                  </a:ext>
                </a:extLst>
              </a:tr>
              <a:tr h="562932">
                <a:tc>
                  <a:txBody>
                    <a:bodyPr/>
                    <a:lstStyle/>
                    <a:p>
                      <a:pPr lvl="0">
                        <a:buNone/>
                      </a:pPr>
                      <a:r>
                        <a:rPr lang="en-US"/>
                        <a:t>Id</a:t>
                      </a:r>
                      <a:endParaRPr lang="en-US" err="1"/>
                    </a:p>
                  </a:txBody>
                  <a:tcPr/>
                </a:tc>
                <a:tc>
                  <a:txBody>
                    <a:bodyPr/>
                    <a:lstStyle/>
                    <a:p>
                      <a:r>
                        <a:rPr lang="en-US"/>
                        <a:t>INT</a:t>
                      </a:r>
                    </a:p>
                  </a:txBody>
                  <a:tcPr/>
                </a:tc>
                <a:tc>
                  <a:txBody>
                    <a:bodyPr/>
                    <a:lstStyle/>
                    <a:p>
                      <a:r>
                        <a:rPr lang="en-US"/>
                        <a:t>Primary Key</a:t>
                      </a:r>
                    </a:p>
                  </a:txBody>
                  <a:tcPr/>
                </a:tc>
                <a:extLst>
                  <a:ext uri="{0D108BD9-81ED-4DB2-BD59-A6C34878D82A}">
                    <a16:rowId xmlns="" xmlns:a16="http://schemas.microsoft.com/office/drawing/2014/main" val="1086331776"/>
                  </a:ext>
                </a:extLst>
              </a:tr>
              <a:tr h="562932">
                <a:tc>
                  <a:txBody>
                    <a:bodyPr/>
                    <a:lstStyle/>
                    <a:p>
                      <a:r>
                        <a:rPr lang="en-US"/>
                        <a:t>Username</a:t>
                      </a:r>
                    </a:p>
                  </a:txBody>
                  <a:tcPr/>
                </a:tc>
                <a:tc>
                  <a:txBody>
                    <a:bodyPr/>
                    <a:lstStyle/>
                    <a:p>
                      <a:r>
                        <a:rPr lang="en-US"/>
                        <a:t>VARCHAR</a:t>
                      </a:r>
                    </a:p>
                  </a:txBody>
                  <a:tcPr/>
                </a:tc>
                <a:tc>
                  <a:txBody>
                    <a:bodyPr/>
                    <a:lstStyle/>
                    <a:p>
                      <a:r>
                        <a:rPr lang="en-US"/>
                        <a:t>Not Null</a:t>
                      </a:r>
                    </a:p>
                  </a:txBody>
                  <a:tcPr/>
                </a:tc>
                <a:extLst>
                  <a:ext uri="{0D108BD9-81ED-4DB2-BD59-A6C34878D82A}">
                    <a16:rowId xmlns="" xmlns:a16="http://schemas.microsoft.com/office/drawing/2014/main" val="909395274"/>
                  </a:ext>
                </a:extLst>
              </a:tr>
              <a:tr h="562932">
                <a:tc>
                  <a:txBody>
                    <a:bodyPr/>
                    <a:lstStyle/>
                    <a:p>
                      <a:pPr lvl="0">
                        <a:buNone/>
                      </a:pPr>
                      <a:r>
                        <a:rPr lang="en-US"/>
                        <a:t>Email</a:t>
                      </a:r>
                    </a:p>
                  </a:txBody>
                  <a:tcPr/>
                </a:tc>
                <a:tc>
                  <a:txBody>
                    <a:bodyPr/>
                    <a:lstStyle/>
                    <a:p>
                      <a:r>
                        <a:rPr lang="en-US"/>
                        <a:t>VARCHAR</a:t>
                      </a:r>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1491636514"/>
                  </a:ext>
                </a:extLst>
              </a:tr>
              <a:tr h="562932">
                <a:tc>
                  <a:txBody>
                    <a:bodyPr/>
                    <a:lstStyle/>
                    <a:p>
                      <a:r>
                        <a:rPr lang="en-US"/>
                        <a:t>Password</a:t>
                      </a:r>
                    </a:p>
                  </a:txBody>
                  <a:tcPr/>
                </a:tc>
                <a:tc>
                  <a:txBody>
                    <a:bodyPr/>
                    <a:lstStyle/>
                    <a:p>
                      <a:pPr lvl="0">
                        <a:buNone/>
                      </a:pPr>
                      <a:r>
                        <a:rPr lang="en-US"/>
                        <a:t>VARCHAR</a:t>
                      </a:r>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1752909406"/>
                  </a:ext>
                </a:extLst>
              </a:tr>
            </a:tbl>
          </a:graphicData>
        </a:graphic>
      </p:graphicFrame>
    </p:spTree>
    <p:extLst>
      <p:ext uri="{BB962C8B-B14F-4D97-AF65-F5344CB8AC3E}">
        <p14:creationId xmlns:p14="http://schemas.microsoft.com/office/powerpoint/2010/main" val="1952180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F441B0-0A3E-3BAE-353D-4B45DFF35FB8}"/>
              </a:ext>
            </a:extLst>
          </p:cNvPr>
          <p:cNvSpPr>
            <a:spLocks noGrp="1"/>
          </p:cNvSpPr>
          <p:nvPr>
            <p:ph type="title"/>
          </p:nvPr>
        </p:nvSpPr>
        <p:spPr/>
        <p:txBody>
          <a:bodyPr/>
          <a:lstStyle/>
          <a:p>
            <a:r>
              <a:rPr lang="en-US" b="1" i="1"/>
              <a:t>TABLE NAME:</a:t>
            </a:r>
            <a:br>
              <a:rPr lang="en-US" b="1" i="1"/>
            </a:br>
            <a:r>
              <a:rPr lang="en-US" b="1" i="1"/>
              <a:t>DONATION</a:t>
            </a:r>
            <a:br>
              <a:rPr lang="en-US" b="1" i="1"/>
            </a:br>
            <a:endParaRPr lang="en-US" b="1" i="1"/>
          </a:p>
        </p:txBody>
      </p:sp>
      <p:graphicFrame>
        <p:nvGraphicFramePr>
          <p:cNvPr id="12" name="Content Placeholder 11">
            <a:extLst>
              <a:ext uri="{FF2B5EF4-FFF2-40B4-BE49-F238E27FC236}">
                <a16:creationId xmlns="" xmlns:a16="http://schemas.microsoft.com/office/drawing/2014/main" id="{9FD84E3D-4CEA-3C80-8A66-DC2AC7E1F375}"/>
              </a:ext>
            </a:extLst>
          </p:cNvPr>
          <p:cNvGraphicFramePr>
            <a:graphicFrameLocks noGrp="1"/>
          </p:cNvGraphicFramePr>
          <p:nvPr>
            <p:ph idx="1"/>
            <p:extLst>
              <p:ext uri="{D42A27DB-BD31-4B8C-83A1-F6EECF244321}">
                <p14:modId xmlns:p14="http://schemas.microsoft.com/office/powerpoint/2010/main" val="2147925810"/>
              </p:ext>
            </p:extLst>
          </p:nvPr>
        </p:nvGraphicFramePr>
        <p:xfrm>
          <a:off x="3911870" y="820468"/>
          <a:ext cx="7315200" cy="5647118"/>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3837972560"/>
                    </a:ext>
                  </a:extLst>
                </a:gridCol>
                <a:gridCol w="2438400">
                  <a:extLst>
                    <a:ext uri="{9D8B030D-6E8A-4147-A177-3AD203B41FA5}">
                      <a16:colId xmlns="" xmlns:a16="http://schemas.microsoft.com/office/drawing/2014/main" val="1976834384"/>
                    </a:ext>
                  </a:extLst>
                </a:gridCol>
                <a:gridCol w="2438400">
                  <a:extLst>
                    <a:ext uri="{9D8B030D-6E8A-4147-A177-3AD203B41FA5}">
                      <a16:colId xmlns="" xmlns:a16="http://schemas.microsoft.com/office/drawing/2014/main" val="4040391981"/>
                    </a:ext>
                  </a:extLst>
                </a:gridCol>
              </a:tblGrid>
              <a:tr h="434394">
                <a:tc>
                  <a:txBody>
                    <a:bodyPr/>
                    <a:lstStyle/>
                    <a:p>
                      <a:r>
                        <a:rPr lang="en-US" dirty="0"/>
                        <a:t>FIELD NAME</a:t>
                      </a:r>
                    </a:p>
                  </a:txBody>
                  <a:tcPr/>
                </a:tc>
                <a:tc>
                  <a:txBody>
                    <a:bodyPr/>
                    <a:lstStyle/>
                    <a:p>
                      <a:r>
                        <a:rPr lang="en-US" dirty="0"/>
                        <a:t>DATA TYPE</a:t>
                      </a:r>
                    </a:p>
                  </a:txBody>
                  <a:tcPr/>
                </a:tc>
                <a:tc>
                  <a:txBody>
                    <a:bodyPr/>
                    <a:lstStyle/>
                    <a:p>
                      <a:r>
                        <a:rPr lang="en-US"/>
                        <a:t>CONSTRAINTS</a:t>
                      </a:r>
                    </a:p>
                  </a:txBody>
                  <a:tcPr/>
                </a:tc>
                <a:extLst>
                  <a:ext uri="{0D108BD9-81ED-4DB2-BD59-A6C34878D82A}">
                    <a16:rowId xmlns="" xmlns:a16="http://schemas.microsoft.com/office/drawing/2014/main" val="4232917409"/>
                  </a:ext>
                </a:extLst>
              </a:tr>
              <a:tr h="434393">
                <a:tc>
                  <a:txBody>
                    <a:bodyPr/>
                    <a:lstStyle/>
                    <a:p>
                      <a:r>
                        <a:rPr lang="en-US" err="1"/>
                        <a:t>D_id</a:t>
                      </a:r>
                    </a:p>
                  </a:txBody>
                  <a:tcPr/>
                </a:tc>
                <a:tc>
                  <a:txBody>
                    <a:bodyPr/>
                    <a:lstStyle/>
                    <a:p>
                      <a:r>
                        <a:rPr lang="en-US"/>
                        <a:t>INT</a:t>
                      </a:r>
                    </a:p>
                  </a:txBody>
                  <a:tcPr/>
                </a:tc>
                <a:tc>
                  <a:txBody>
                    <a:bodyPr/>
                    <a:lstStyle/>
                    <a:p>
                      <a:r>
                        <a:rPr lang="en-US"/>
                        <a:t>Primary Key</a:t>
                      </a:r>
                    </a:p>
                  </a:txBody>
                  <a:tcPr/>
                </a:tc>
                <a:extLst>
                  <a:ext uri="{0D108BD9-81ED-4DB2-BD59-A6C34878D82A}">
                    <a16:rowId xmlns="" xmlns:a16="http://schemas.microsoft.com/office/drawing/2014/main" val="3036287236"/>
                  </a:ext>
                </a:extLst>
              </a:tr>
              <a:tr h="434393">
                <a:tc>
                  <a:txBody>
                    <a:bodyPr/>
                    <a:lstStyle/>
                    <a:p>
                      <a:pPr lvl="0">
                        <a:buNone/>
                      </a:pPr>
                      <a:r>
                        <a:rPr lang="en-US" dirty="0" smtClean="0"/>
                        <a:t>Name</a:t>
                      </a:r>
                      <a:endParaRPr lang="en-US" dirty="0"/>
                    </a:p>
                  </a:txBody>
                  <a:tcPr/>
                </a:tc>
                <a:tc>
                  <a:txBody>
                    <a:bodyPr/>
                    <a:lstStyle/>
                    <a:p>
                      <a:pPr lvl="0">
                        <a:buNone/>
                      </a:pPr>
                      <a:r>
                        <a:rPr lang="en-US" dirty="0" smtClean="0"/>
                        <a:t>VARCHAR</a:t>
                      </a:r>
                      <a:endParaRPr lang="en-US" dirty="0"/>
                    </a:p>
                  </a:txBody>
                  <a:tcPr/>
                </a:tc>
                <a:tc>
                  <a:txBody>
                    <a:bodyPr/>
                    <a:lstStyle/>
                    <a:p>
                      <a:pPr lvl="0">
                        <a:buNone/>
                      </a:pPr>
                      <a:r>
                        <a:rPr lang="en-US" dirty="0" smtClean="0"/>
                        <a:t>Not Null</a:t>
                      </a:r>
                      <a:endParaRPr lang="en-US" dirty="0"/>
                    </a:p>
                  </a:txBody>
                  <a:tcPr/>
                </a:tc>
                <a:extLst>
                  <a:ext uri="{0D108BD9-81ED-4DB2-BD59-A6C34878D82A}">
                    <a16:rowId xmlns="" xmlns:a16="http://schemas.microsoft.com/office/drawing/2014/main" val="4161684220"/>
                  </a:ext>
                </a:extLst>
              </a:tr>
              <a:tr h="434394">
                <a:tc>
                  <a:txBody>
                    <a:bodyPr/>
                    <a:lstStyle/>
                    <a:p>
                      <a:r>
                        <a:rPr lang="en-US" dirty="0" smtClean="0"/>
                        <a:t>Email</a:t>
                      </a:r>
                      <a:endParaRPr lang="en-US" dirty="0"/>
                    </a:p>
                  </a:txBody>
                  <a:tcPr/>
                </a:tc>
                <a:tc>
                  <a:txBody>
                    <a:bodyPr/>
                    <a:lstStyle/>
                    <a:p>
                      <a:r>
                        <a:rPr lang="en-US"/>
                        <a:t>VARCHAR</a:t>
                      </a:r>
                    </a:p>
                  </a:txBody>
                  <a:tcPr/>
                </a:tc>
                <a:tc>
                  <a:txBody>
                    <a:bodyPr/>
                    <a:lstStyle/>
                    <a:p>
                      <a:pPr lvl="0">
                        <a:buNone/>
                      </a:pPr>
                      <a:r>
                        <a:rPr lang="en-US"/>
                        <a:t>Not Null</a:t>
                      </a:r>
                    </a:p>
                  </a:txBody>
                  <a:tcPr/>
                </a:tc>
                <a:extLst>
                  <a:ext uri="{0D108BD9-81ED-4DB2-BD59-A6C34878D82A}">
                    <a16:rowId xmlns="" xmlns:a16="http://schemas.microsoft.com/office/drawing/2014/main" val="2329888200"/>
                  </a:ext>
                </a:extLst>
              </a:tr>
              <a:tr h="434394">
                <a:tc>
                  <a:txBody>
                    <a:bodyPr/>
                    <a:lstStyle/>
                    <a:p>
                      <a:r>
                        <a:rPr lang="en-US" dirty="0" smtClean="0"/>
                        <a:t>Food</a:t>
                      </a:r>
                      <a:endParaRPr lang="en-US" dirty="0"/>
                    </a:p>
                  </a:txBody>
                  <a:tcPr/>
                </a:tc>
                <a:tc>
                  <a:txBody>
                    <a:bodyPr/>
                    <a:lstStyle/>
                    <a:p>
                      <a:r>
                        <a:rPr lang="en-US"/>
                        <a:t>VARCHAR</a:t>
                      </a:r>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4106802309"/>
                  </a:ext>
                </a:extLst>
              </a:tr>
              <a:tr h="434394">
                <a:tc>
                  <a:txBody>
                    <a:bodyPr/>
                    <a:lstStyle/>
                    <a:p>
                      <a:r>
                        <a:rPr lang="en-US" dirty="0" smtClean="0"/>
                        <a:t>type</a:t>
                      </a:r>
                      <a:endParaRPr lang="en-US" dirty="0"/>
                    </a:p>
                  </a:txBody>
                  <a:tcPr/>
                </a:tc>
                <a:tc>
                  <a:txBody>
                    <a:bodyPr/>
                    <a:lstStyle/>
                    <a:p>
                      <a:r>
                        <a:rPr lang="en-US" dirty="0" smtClean="0"/>
                        <a:t>VARCHAR</a:t>
                      </a:r>
                      <a:endParaRPr lang="en-US" dirty="0"/>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23840717"/>
                  </a:ext>
                </a:extLst>
              </a:tr>
              <a:tr h="434394">
                <a:tc>
                  <a:txBody>
                    <a:bodyPr/>
                    <a:lstStyle/>
                    <a:p>
                      <a:r>
                        <a:rPr lang="en-US" dirty="0" smtClean="0"/>
                        <a:t>Quantity</a:t>
                      </a:r>
                      <a:endParaRPr lang="en-US" dirty="0"/>
                    </a:p>
                  </a:txBody>
                  <a:tcPr/>
                </a:tc>
                <a:tc>
                  <a:txBody>
                    <a:bodyPr/>
                    <a:lstStyle/>
                    <a:p>
                      <a:r>
                        <a:rPr lang="en-US"/>
                        <a:t>VARCHAR</a:t>
                      </a:r>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370880468"/>
                  </a:ext>
                </a:extLst>
              </a:tr>
              <a:tr h="434394">
                <a:tc>
                  <a:txBody>
                    <a:bodyPr/>
                    <a:lstStyle/>
                    <a:p>
                      <a:pPr lvl="0">
                        <a:buNone/>
                      </a:pPr>
                      <a:r>
                        <a:rPr lang="en-US"/>
                        <a:t>Date</a:t>
                      </a:r>
                    </a:p>
                  </a:txBody>
                  <a:tcPr/>
                </a:tc>
                <a:tc>
                  <a:txBody>
                    <a:bodyPr/>
                    <a:lstStyle/>
                    <a:p>
                      <a:pPr lvl="0">
                        <a:buNone/>
                      </a:pPr>
                      <a:r>
                        <a:rPr lang="en-US"/>
                        <a:t>DATE</a:t>
                      </a:r>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3567067161"/>
                  </a:ext>
                </a:extLst>
              </a:tr>
              <a:tr h="434394">
                <a:tc>
                  <a:txBody>
                    <a:bodyPr/>
                    <a:lstStyle/>
                    <a:p>
                      <a:r>
                        <a:rPr lang="en-US" dirty="0" smtClean="0"/>
                        <a:t>Phone No</a:t>
                      </a:r>
                      <a:endParaRPr lang="en-US" dirty="0"/>
                    </a:p>
                  </a:txBody>
                  <a:tcPr/>
                </a:tc>
                <a:tc>
                  <a:txBody>
                    <a:bodyPr/>
                    <a:lstStyle/>
                    <a:p>
                      <a:r>
                        <a:rPr lang="en-US" dirty="0" smtClean="0"/>
                        <a:t>INT</a:t>
                      </a:r>
                      <a:endParaRPr lang="en-US" dirty="0"/>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832974852"/>
                  </a:ext>
                </a:extLst>
              </a:tr>
              <a:tr h="434394">
                <a:tc>
                  <a:txBody>
                    <a:bodyPr/>
                    <a:lstStyle/>
                    <a:p>
                      <a:r>
                        <a:rPr lang="en-US" dirty="0" smtClean="0"/>
                        <a:t>Address</a:t>
                      </a:r>
                      <a:endParaRPr lang="en-US" dirty="0"/>
                    </a:p>
                  </a:txBody>
                  <a:tcPr/>
                </a:tc>
                <a:tc>
                  <a:txBody>
                    <a:bodyPr/>
                    <a:lstStyle/>
                    <a:p>
                      <a:r>
                        <a:rPr lang="en-US"/>
                        <a:t>VARCHAR</a:t>
                      </a:r>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3005503674"/>
                  </a:ext>
                </a:extLst>
              </a:tr>
              <a:tr h="434394">
                <a:tc>
                  <a:txBody>
                    <a:bodyPr/>
                    <a:lstStyle/>
                    <a:p>
                      <a:r>
                        <a:rPr lang="en-US" dirty="0" smtClean="0"/>
                        <a:t>Location</a:t>
                      </a:r>
                      <a:endParaRPr lang="en-US" dirty="0"/>
                    </a:p>
                  </a:txBody>
                  <a:tcPr/>
                </a:tc>
                <a:tc>
                  <a:txBody>
                    <a:bodyPr/>
                    <a:lstStyle/>
                    <a:p>
                      <a:r>
                        <a:rPr lang="en-US" dirty="0"/>
                        <a:t>VARCHAR</a:t>
                      </a:r>
                    </a:p>
                  </a:txBody>
                  <a:tcPr/>
                </a:tc>
                <a:tc>
                  <a:txBody>
                    <a:bodyPr/>
                    <a:lstStyle/>
                    <a:p>
                      <a:pPr lvl="0">
                        <a:buNone/>
                      </a:pPr>
                      <a:r>
                        <a:rPr lang="en-US" sz="1800" b="0" i="0" u="none" strike="noStrike" noProof="0">
                          <a:solidFill>
                            <a:srgbClr val="000000"/>
                          </a:solidFill>
                          <a:latin typeface="Corbel"/>
                        </a:rPr>
                        <a:t>Not Null</a:t>
                      </a:r>
                      <a:endParaRPr lang="en-US"/>
                    </a:p>
                  </a:txBody>
                  <a:tcPr/>
                </a:tc>
                <a:extLst>
                  <a:ext uri="{0D108BD9-81ED-4DB2-BD59-A6C34878D82A}">
                    <a16:rowId xmlns="" xmlns:a16="http://schemas.microsoft.com/office/drawing/2014/main" val="3849677403"/>
                  </a:ext>
                </a:extLst>
              </a:tr>
              <a:tr h="434393">
                <a:tc>
                  <a:txBody>
                    <a:bodyPr/>
                    <a:lstStyle/>
                    <a:p>
                      <a:pPr lvl="0">
                        <a:buNone/>
                      </a:pPr>
                      <a:r>
                        <a:rPr lang="en-US" dirty="0" err="1" smtClean="0"/>
                        <a:t>Delivery_by</a:t>
                      </a:r>
                      <a:endParaRPr lang="en-US" dirty="0"/>
                    </a:p>
                  </a:txBody>
                  <a:tcPr/>
                </a:tc>
                <a:tc>
                  <a:txBody>
                    <a:bodyPr/>
                    <a:lstStyle/>
                    <a:p>
                      <a:pPr lvl="0">
                        <a:buNone/>
                      </a:pPr>
                      <a:r>
                        <a:rPr lang="en-US" dirty="0" smtClean="0"/>
                        <a:t>VARCHAR</a:t>
                      </a:r>
                      <a:endParaRPr lang="en-US" dirty="0"/>
                    </a:p>
                  </a:txBody>
                  <a:tcPr/>
                </a:tc>
                <a:tc>
                  <a:txBody>
                    <a:bodyPr/>
                    <a:lstStyle/>
                    <a:p>
                      <a:pPr lvl="0">
                        <a:buNone/>
                      </a:pPr>
                      <a:r>
                        <a:rPr lang="en-US" sz="1800" b="0" i="0" u="none" strike="noStrike" noProof="0" dirty="0" smtClean="0">
                          <a:solidFill>
                            <a:srgbClr val="000000"/>
                          </a:solidFill>
                          <a:latin typeface="Corbel"/>
                        </a:rPr>
                        <a:t>Not Null</a:t>
                      </a:r>
                      <a:endParaRPr lang="en-US" sz="1800" b="0" i="0" u="none" strike="noStrike" noProof="0" dirty="0">
                        <a:solidFill>
                          <a:srgbClr val="000000"/>
                        </a:solidFill>
                        <a:latin typeface="Corbel"/>
                      </a:endParaRPr>
                    </a:p>
                  </a:txBody>
                  <a:tcPr/>
                </a:tc>
                <a:extLst>
                  <a:ext uri="{0D108BD9-81ED-4DB2-BD59-A6C34878D82A}">
                    <a16:rowId xmlns="" xmlns:a16="http://schemas.microsoft.com/office/drawing/2014/main" val="2940575067"/>
                  </a:ext>
                </a:extLst>
              </a:tr>
              <a:tr h="434393">
                <a:tc>
                  <a:txBody>
                    <a:bodyPr/>
                    <a:lstStyle/>
                    <a:p>
                      <a:pPr lvl="0">
                        <a:buNone/>
                      </a:pPr>
                      <a:r>
                        <a:rPr lang="en-US" dirty="0" err="1" smtClean="0"/>
                        <a:t>Deliver_to</a:t>
                      </a:r>
                      <a:endParaRPr lang="en-US" dirty="0"/>
                    </a:p>
                  </a:txBody>
                  <a:tcPr/>
                </a:tc>
                <a:tc>
                  <a:txBody>
                    <a:bodyPr/>
                    <a:lstStyle/>
                    <a:p>
                      <a:pPr lvl="0">
                        <a:buNone/>
                      </a:pPr>
                      <a:r>
                        <a:rPr lang="en-US" dirty="0" smtClean="0"/>
                        <a:t>VARCHAR</a:t>
                      </a:r>
                      <a:endParaRPr lang="en-US" dirty="0"/>
                    </a:p>
                  </a:txBody>
                  <a:tcPr/>
                </a:tc>
                <a:tc>
                  <a:txBody>
                    <a:bodyPr/>
                    <a:lstStyle/>
                    <a:p>
                      <a:pPr lvl="0">
                        <a:buNone/>
                      </a:pPr>
                      <a:r>
                        <a:rPr lang="en-US" sz="1800" b="0" i="0" u="none" strike="noStrike" noProof="0" dirty="0" smtClean="0">
                          <a:solidFill>
                            <a:srgbClr val="000000"/>
                          </a:solidFill>
                          <a:latin typeface="Corbel"/>
                        </a:rPr>
                        <a:t>Not Null</a:t>
                      </a:r>
                      <a:endParaRPr lang="en-US" sz="1800" b="0" i="0" u="none" strike="noStrike" noProof="0" dirty="0">
                        <a:solidFill>
                          <a:srgbClr val="000000"/>
                        </a:solidFill>
                        <a:latin typeface="Corbel"/>
                      </a:endParaRPr>
                    </a:p>
                  </a:txBody>
                  <a:tcPr/>
                </a:tc>
              </a:tr>
            </a:tbl>
          </a:graphicData>
        </a:graphic>
      </p:graphicFrame>
    </p:spTree>
    <p:extLst>
      <p:ext uri="{BB962C8B-B14F-4D97-AF65-F5344CB8AC3E}">
        <p14:creationId xmlns:p14="http://schemas.microsoft.com/office/powerpoint/2010/main" val="12688195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ADCF74-90D3-EDE9-B3E4-DC76BCB981AB}"/>
              </a:ext>
            </a:extLst>
          </p:cNvPr>
          <p:cNvSpPr>
            <a:spLocks noGrp="1"/>
          </p:cNvSpPr>
          <p:nvPr>
            <p:ph type="title"/>
          </p:nvPr>
        </p:nvSpPr>
        <p:spPr>
          <a:xfrm>
            <a:off x="86264" y="1114031"/>
            <a:ext cx="3618903" cy="4601183"/>
          </a:xfrm>
        </p:spPr>
        <p:txBody>
          <a:bodyPr/>
          <a:lstStyle/>
          <a:p>
            <a:r>
              <a:rPr lang="en-US" b="1" i="1"/>
              <a:t>INTRODUCTION</a:t>
            </a:r>
          </a:p>
        </p:txBody>
      </p:sp>
      <p:sp>
        <p:nvSpPr>
          <p:cNvPr id="3" name="Content Placeholder 2">
            <a:extLst>
              <a:ext uri="{FF2B5EF4-FFF2-40B4-BE49-F238E27FC236}">
                <a16:creationId xmlns="" xmlns:a16="http://schemas.microsoft.com/office/drawing/2014/main" id="{9757D136-FFC3-E360-A0FF-BABE4F5767B9}"/>
              </a:ext>
            </a:extLst>
          </p:cNvPr>
          <p:cNvSpPr>
            <a:spLocks noGrp="1"/>
          </p:cNvSpPr>
          <p:nvPr>
            <p:ph idx="1"/>
          </p:nvPr>
        </p:nvSpPr>
        <p:spPr/>
        <p:txBody>
          <a:bodyPr/>
          <a:lstStyle/>
          <a:p>
            <a:r>
              <a:rPr lang="en-US"/>
              <a:t>The donor can create the account and whenever they are having leftover food they can login and give request to the admin. And the admin also maintain the buyer (orphanage, poor people,..) details too. </a:t>
            </a:r>
          </a:p>
          <a:p>
            <a:r>
              <a:rPr lang="en-US"/>
              <a:t>After the admin view the donor request and give the alert message like time to come and collect the food. </a:t>
            </a:r>
          </a:p>
        </p:txBody>
      </p:sp>
    </p:spTree>
    <p:extLst>
      <p:ext uri="{BB962C8B-B14F-4D97-AF65-F5344CB8AC3E}">
        <p14:creationId xmlns:p14="http://schemas.microsoft.com/office/powerpoint/2010/main" val="32121462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838505-EB3C-743F-DB2A-0D117C1DFBB4}"/>
              </a:ext>
            </a:extLst>
          </p:cNvPr>
          <p:cNvSpPr>
            <a:spLocks noGrp="1"/>
          </p:cNvSpPr>
          <p:nvPr>
            <p:ph type="title"/>
          </p:nvPr>
        </p:nvSpPr>
        <p:spPr/>
        <p:txBody>
          <a:bodyPr/>
          <a:lstStyle/>
          <a:p>
            <a:r>
              <a:rPr lang="en-US" b="1" i="1"/>
              <a:t>TABLE NAME:</a:t>
            </a:r>
            <a:br>
              <a:rPr lang="en-US" b="1" i="1"/>
            </a:br>
            <a:r>
              <a:rPr lang="en-US" b="1" i="1"/>
              <a:t>FEEDBACK</a:t>
            </a:r>
            <a:endParaRPr lang="en-US"/>
          </a:p>
        </p:txBody>
      </p:sp>
      <p:graphicFrame>
        <p:nvGraphicFramePr>
          <p:cNvPr id="4" name="Table 4">
            <a:extLst>
              <a:ext uri="{FF2B5EF4-FFF2-40B4-BE49-F238E27FC236}">
                <a16:creationId xmlns="" xmlns:a16="http://schemas.microsoft.com/office/drawing/2014/main" id="{CB6F9143-FCB0-71D5-2402-B8BAA5D77668}"/>
              </a:ext>
            </a:extLst>
          </p:cNvPr>
          <p:cNvGraphicFramePr>
            <a:graphicFrameLocks noGrp="1"/>
          </p:cNvGraphicFramePr>
          <p:nvPr>
            <p:ph idx="1"/>
            <p:extLst>
              <p:ext uri="{D42A27DB-BD31-4B8C-83A1-F6EECF244321}">
                <p14:modId xmlns:p14="http://schemas.microsoft.com/office/powerpoint/2010/main" val="37975946"/>
              </p:ext>
            </p:extLst>
          </p:nvPr>
        </p:nvGraphicFramePr>
        <p:xfrm>
          <a:off x="4702625" y="1711864"/>
          <a:ext cx="5486400" cy="2874375"/>
        </p:xfrm>
        <a:graphic>
          <a:graphicData uri="http://schemas.openxmlformats.org/drawingml/2006/table">
            <a:tbl>
              <a:tblPr firstRow="1" bandRow="1">
                <a:tableStyleId>{5C22544A-7EE6-4342-B048-85BDC9FD1C3A}</a:tableStyleId>
              </a:tblPr>
              <a:tblGrid>
                <a:gridCol w="1828800">
                  <a:extLst>
                    <a:ext uri="{9D8B030D-6E8A-4147-A177-3AD203B41FA5}">
                      <a16:colId xmlns="" xmlns:a16="http://schemas.microsoft.com/office/drawing/2014/main" val="2168161205"/>
                    </a:ext>
                  </a:extLst>
                </a:gridCol>
                <a:gridCol w="1828800">
                  <a:extLst>
                    <a:ext uri="{9D8B030D-6E8A-4147-A177-3AD203B41FA5}">
                      <a16:colId xmlns="" xmlns:a16="http://schemas.microsoft.com/office/drawing/2014/main" val="345039832"/>
                    </a:ext>
                  </a:extLst>
                </a:gridCol>
                <a:gridCol w="1828800">
                  <a:extLst>
                    <a:ext uri="{9D8B030D-6E8A-4147-A177-3AD203B41FA5}">
                      <a16:colId xmlns="" xmlns:a16="http://schemas.microsoft.com/office/drawing/2014/main" val="736946737"/>
                    </a:ext>
                  </a:extLst>
                </a:gridCol>
              </a:tblGrid>
              <a:tr h="574875">
                <a:tc>
                  <a:txBody>
                    <a:bodyPr/>
                    <a:lstStyle/>
                    <a:p>
                      <a:r>
                        <a:rPr lang="en-US"/>
                        <a:t>FIELD NAME</a:t>
                      </a:r>
                    </a:p>
                  </a:txBody>
                  <a:tcPr/>
                </a:tc>
                <a:tc>
                  <a:txBody>
                    <a:bodyPr/>
                    <a:lstStyle/>
                    <a:p>
                      <a:r>
                        <a:rPr lang="en-US"/>
                        <a:t>DATA TYPE</a:t>
                      </a:r>
                    </a:p>
                  </a:txBody>
                  <a:tcPr/>
                </a:tc>
                <a:tc>
                  <a:txBody>
                    <a:bodyPr/>
                    <a:lstStyle/>
                    <a:p>
                      <a:r>
                        <a:rPr lang="en-US"/>
                        <a:t>CONSTRAINTS</a:t>
                      </a:r>
                    </a:p>
                  </a:txBody>
                  <a:tcPr/>
                </a:tc>
                <a:extLst>
                  <a:ext uri="{0D108BD9-81ED-4DB2-BD59-A6C34878D82A}">
                    <a16:rowId xmlns="" xmlns:a16="http://schemas.microsoft.com/office/drawing/2014/main" val="3548159882"/>
                  </a:ext>
                </a:extLst>
              </a:tr>
              <a:tr h="574875">
                <a:tc>
                  <a:txBody>
                    <a:bodyPr/>
                    <a:lstStyle/>
                    <a:p>
                      <a:r>
                        <a:rPr lang="en-US" err="1"/>
                        <a:t>F_id</a:t>
                      </a:r>
                    </a:p>
                  </a:txBody>
                  <a:tcPr/>
                </a:tc>
                <a:tc>
                  <a:txBody>
                    <a:bodyPr/>
                    <a:lstStyle/>
                    <a:p>
                      <a:r>
                        <a:rPr lang="en-US"/>
                        <a:t>INT</a:t>
                      </a:r>
                    </a:p>
                  </a:txBody>
                  <a:tcPr/>
                </a:tc>
                <a:tc>
                  <a:txBody>
                    <a:bodyPr/>
                    <a:lstStyle/>
                    <a:p>
                      <a:r>
                        <a:rPr lang="en-US"/>
                        <a:t>Primary Key</a:t>
                      </a:r>
                    </a:p>
                  </a:txBody>
                  <a:tcPr/>
                </a:tc>
                <a:extLst>
                  <a:ext uri="{0D108BD9-81ED-4DB2-BD59-A6C34878D82A}">
                    <a16:rowId xmlns="" xmlns:a16="http://schemas.microsoft.com/office/drawing/2014/main" val="4138369213"/>
                  </a:ext>
                </a:extLst>
              </a:tr>
              <a:tr h="574875">
                <a:tc>
                  <a:txBody>
                    <a:bodyPr/>
                    <a:lstStyle/>
                    <a:p>
                      <a:r>
                        <a:rPr lang="en-US"/>
                        <a:t>Email</a:t>
                      </a:r>
                    </a:p>
                  </a:txBody>
                  <a:tcPr/>
                </a:tc>
                <a:tc>
                  <a:txBody>
                    <a:bodyPr/>
                    <a:lstStyle/>
                    <a:p>
                      <a:r>
                        <a:rPr lang="en-US"/>
                        <a:t>VARCHAR</a:t>
                      </a:r>
                    </a:p>
                  </a:txBody>
                  <a:tcPr/>
                </a:tc>
                <a:tc>
                  <a:txBody>
                    <a:bodyPr/>
                    <a:lstStyle/>
                    <a:p>
                      <a:r>
                        <a:rPr lang="en-US"/>
                        <a:t>Not Null</a:t>
                      </a:r>
                    </a:p>
                  </a:txBody>
                  <a:tcPr/>
                </a:tc>
                <a:extLst>
                  <a:ext uri="{0D108BD9-81ED-4DB2-BD59-A6C34878D82A}">
                    <a16:rowId xmlns="" xmlns:a16="http://schemas.microsoft.com/office/drawing/2014/main" val="1667539156"/>
                  </a:ext>
                </a:extLst>
              </a:tr>
              <a:tr h="574875">
                <a:tc>
                  <a:txBody>
                    <a:bodyPr/>
                    <a:lstStyle/>
                    <a:p>
                      <a:r>
                        <a:rPr lang="en-US"/>
                        <a:t>Feedback</a:t>
                      </a:r>
                    </a:p>
                  </a:txBody>
                  <a:tcPr/>
                </a:tc>
                <a:tc>
                  <a:txBody>
                    <a:bodyPr/>
                    <a:lstStyle/>
                    <a:p>
                      <a:r>
                        <a:rPr lang="en-US"/>
                        <a:t>VARCHAR</a:t>
                      </a:r>
                    </a:p>
                  </a:txBody>
                  <a:tcPr/>
                </a:tc>
                <a:tc>
                  <a:txBody>
                    <a:bodyPr/>
                    <a:lstStyle/>
                    <a:p>
                      <a:r>
                        <a:rPr lang="en-US"/>
                        <a:t>Not Null</a:t>
                      </a:r>
                    </a:p>
                  </a:txBody>
                  <a:tcPr/>
                </a:tc>
                <a:extLst>
                  <a:ext uri="{0D108BD9-81ED-4DB2-BD59-A6C34878D82A}">
                    <a16:rowId xmlns="" xmlns:a16="http://schemas.microsoft.com/office/drawing/2014/main" val="2923032949"/>
                  </a:ext>
                </a:extLst>
              </a:tr>
              <a:tr h="574875">
                <a:tc>
                  <a:txBody>
                    <a:bodyPr/>
                    <a:lstStyle/>
                    <a:p>
                      <a:r>
                        <a:rPr lang="en-US"/>
                        <a:t>date</a:t>
                      </a:r>
                    </a:p>
                  </a:txBody>
                  <a:tcPr/>
                </a:tc>
                <a:tc>
                  <a:txBody>
                    <a:bodyPr/>
                    <a:lstStyle/>
                    <a:p>
                      <a:r>
                        <a:rPr lang="en-US"/>
                        <a:t>DATE</a:t>
                      </a:r>
                    </a:p>
                  </a:txBody>
                  <a:tcPr/>
                </a:tc>
                <a:tc>
                  <a:txBody>
                    <a:bodyPr/>
                    <a:lstStyle/>
                    <a:p>
                      <a:r>
                        <a:rPr lang="en-US" dirty="0"/>
                        <a:t>Not Null</a:t>
                      </a:r>
                    </a:p>
                  </a:txBody>
                  <a:tcPr/>
                </a:tc>
                <a:extLst>
                  <a:ext uri="{0D108BD9-81ED-4DB2-BD59-A6C34878D82A}">
                    <a16:rowId xmlns="" xmlns:a16="http://schemas.microsoft.com/office/drawing/2014/main" val="1471301158"/>
                  </a:ext>
                </a:extLst>
              </a:tr>
            </a:tbl>
          </a:graphicData>
        </a:graphic>
      </p:graphicFrame>
    </p:spTree>
    <p:extLst>
      <p:ext uri="{BB962C8B-B14F-4D97-AF65-F5344CB8AC3E}">
        <p14:creationId xmlns:p14="http://schemas.microsoft.com/office/powerpoint/2010/main" val="27265285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5BE6E4-7AEF-8333-9516-DC555FEAA648}"/>
              </a:ext>
            </a:extLst>
          </p:cNvPr>
          <p:cNvSpPr>
            <a:spLocks noGrp="1"/>
          </p:cNvSpPr>
          <p:nvPr>
            <p:ph type="title"/>
          </p:nvPr>
        </p:nvSpPr>
        <p:spPr>
          <a:xfrm>
            <a:off x="8504" y="1123837"/>
            <a:ext cx="3364425" cy="4601183"/>
          </a:xfrm>
        </p:spPr>
        <p:txBody>
          <a:bodyPr/>
          <a:lstStyle/>
          <a:p>
            <a:r>
              <a:rPr lang="en-US" b="1" i="1"/>
              <a:t>TABLE NAME: STATUS </a:t>
            </a:r>
          </a:p>
        </p:txBody>
      </p:sp>
      <p:graphicFrame>
        <p:nvGraphicFramePr>
          <p:cNvPr id="5" name="Table 4">
            <a:extLst>
              <a:ext uri="{FF2B5EF4-FFF2-40B4-BE49-F238E27FC236}">
                <a16:creationId xmlns="" xmlns:a16="http://schemas.microsoft.com/office/drawing/2014/main" id="{24998CCA-7C02-D331-1A37-7822C75A64AF}"/>
              </a:ext>
            </a:extLst>
          </p:cNvPr>
          <p:cNvGraphicFramePr>
            <a:graphicFrameLocks/>
          </p:cNvGraphicFramePr>
          <p:nvPr>
            <p:extLst>
              <p:ext uri="{D42A27DB-BD31-4B8C-83A1-F6EECF244321}">
                <p14:modId xmlns:p14="http://schemas.microsoft.com/office/powerpoint/2010/main" val="816629117"/>
              </p:ext>
            </p:extLst>
          </p:nvPr>
        </p:nvGraphicFramePr>
        <p:xfrm>
          <a:off x="4702625" y="2157562"/>
          <a:ext cx="5486400" cy="2299500"/>
        </p:xfrm>
        <a:graphic>
          <a:graphicData uri="http://schemas.openxmlformats.org/drawingml/2006/table">
            <a:tbl>
              <a:tblPr firstRow="1" bandRow="1">
                <a:tableStyleId>{5C22544A-7EE6-4342-B048-85BDC9FD1C3A}</a:tableStyleId>
              </a:tblPr>
              <a:tblGrid>
                <a:gridCol w="1828800">
                  <a:extLst>
                    <a:ext uri="{9D8B030D-6E8A-4147-A177-3AD203B41FA5}">
                      <a16:colId xmlns="" xmlns:a16="http://schemas.microsoft.com/office/drawing/2014/main" val="2168161205"/>
                    </a:ext>
                  </a:extLst>
                </a:gridCol>
                <a:gridCol w="1828800">
                  <a:extLst>
                    <a:ext uri="{9D8B030D-6E8A-4147-A177-3AD203B41FA5}">
                      <a16:colId xmlns="" xmlns:a16="http://schemas.microsoft.com/office/drawing/2014/main" val="345039832"/>
                    </a:ext>
                  </a:extLst>
                </a:gridCol>
                <a:gridCol w="1828800">
                  <a:extLst>
                    <a:ext uri="{9D8B030D-6E8A-4147-A177-3AD203B41FA5}">
                      <a16:colId xmlns="" xmlns:a16="http://schemas.microsoft.com/office/drawing/2014/main" val="736946737"/>
                    </a:ext>
                  </a:extLst>
                </a:gridCol>
              </a:tblGrid>
              <a:tr h="574875">
                <a:tc>
                  <a:txBody>
                    <a:bodyPr/>
                    <a:lstStyle/>
                    <a:p>
                      <a:r>
                        <a:rPr lang="en-US"/>
                        <a:t>FIELD NAME</a:t>
                      </a:r>
                    </a:p>
                  </a:txBody>
                  <a:tcPr/>
                </a:tc>
                <a:tc>
                  <a:txBody>
                    <a:bodyPr/>
                    <a:lstStyle/>
                    <a:p>
                      <a:r>
                        <a:rPr lang="en-US"/>
                        <a:t>DATA TYPE</a:t>
                      </a:r>
                    </a:p>
                  </a:txBody>
                  <a:tcPr/>
                </a:tc>
                <a:tc>
                  <a:txBody>
                    <a:bodyPr/>
                    <a:lstStyle/>
                    <a:p>
                      <a:r>
                        <a:rPr lang="en-US"/>
                        <a:t>CONSTRAINTS</a:t>
                      </a:r>
                    </a:p>
                  </a:txBody>
                  <a:tcPr/>
                </a:tc>
                <a:extLst>
                  <a:ext uri="{0D108BD9-81ED-4DB2-BD59-A6C34878D82A}">
                    <a16:rowId xmlns="" xmlns:a16="http://schemas.microsoft.com/office/drawing/2014/main" val="3548159882"/>
                  </a:ext>
                </a:extLst>
              </a:tr>
              <a:tr h="574875">
                <a:tc>
                  <a:txBody>
                    <a:bodyPr/>
                    <a:lstStyle/>
                    <a:p>
                      <a:r>
                        <a:rPr lang="en-US" err="1"/>
                        <a:t>Status_id</a:t>
                      </a:r>
                    </a:p>
                  </a:txBody>
                  <a:tcPr/>
                </a:tc>
                <a:tc>
                  <a:txBody>
                    <a:bodyPr/>
                    <a:lstStyle/>
                    <a:p>
                      <a:r>
                        <a:rPr lang="en-US"/>
                        <a:t>INT</a:t>
                      </a:r>
                    </a:p>
                  </a:txBody>
                  <a:tcPr/>
                </a:tc>
                <a:tc>
                  <a:txBody>
                    <a:bodyPr/>
                    <a:lstStyle/>
                    <a:p>
                      <a:r>
                        <a:rPr lang="en-US"/>
                        <a:t>Primary Key</a:t>
                      </a:r>
                    </a:p>
                  </a:txBody>
                  <a:tcPr/>
                </a:tc>
                <a:extLst>
                  <a:ext uri="{0D108BD9-81ED-4DB2-BD59-A6C34878D82A}">
                    <a16:rowId xmlns="" xmlns:a16="http://schemas.microsoft.com/office/drawing/2014/main" val="4138369213"/>
                  </a:ext>
                </a:extLst>
              </a:tr>
              <a:tr h="574875">
                <a:tc>
                  <a:txBody>
                    <a:bodyPr/>
                    <a:lstStyle/>
                    <a:p>
                      <a:r>
                        <a:rPr lang="en-US" err="1"/>
                        <a:t>Status_name</a:t>
                      </a:r>
                    </a:p>
                  </a:txBody>
                  <a:tcPr/>
                </a:tc>
                <a:tc>
                  <a:txBody>
                    <a:bodyPr/>
                    <a:lstStyle/>
                    <a:p>
                      <a:r>
                        <a:rPr lang="en-US"/>
                        <a:t>VARCHAR</a:t>
                      </a:r>
                    </a:p>
                  </a:txBody>
                  <a:tcPr/>
                </a:tc>
                <a:tc>
                  <a:txBody>
                    <a:bodyPr/>
                    <a:lstStyle/>
                    <a:p>
                      <a:r>
                        <a:rPr lang="en-US"/>
                        <a:t>Not Null</a:t>
                      </a:r>
                    </a:p>
                  </a:txBody>
                  <a:tcPr/>
                </a:tc>
                <a:extLst>
                  <a:ext uri="{0D108BD9-81ED-4DB2-BD59-A6C34878D82A}">
                    <a16:rowId xmlns="" xmlns:a16="http://schemas.microsoft.com/office/drawing/2014/main" val="1667539156"/>
                  </a:ext>
                </a:extLst>
              </a:tr>
              <a:tr h="574875">
                <a:tc>
                  <a:txBody>
                    <a:bodyPr/>
                    <a:lstStyle/>
                    <a:p>
                      <a:r>
                        <a:rPr lang="en-US"/>
                        <a:t>Description</a:t>
                      </a:r>
                    </a:p>
                  </a:txBody>
                  <a:tcPr/>
                </a:tc>
                <a:tc>
                  <a:txBody>
                    <a:bodyPr/>
                    <a:lstStyle/>
                    <a:p>
                      <a:r>
                        <a:rPr lang="en-US"/>
                        <a:t>VARCHAR</a:t>
                      </a:r>
                    </a:p>
                  </a:txBody>
                  <a:tcPr/>
                </a:tc>
                <a:tc>
                  <a:txBody>
                    <a:bodyPr/>
                    <a:lstStyle/>
                    <a:p>
                      <a:r>
                        <a:rPr lang="en-US"/>
                        <a:t>Not Null</a:t>
                      </a:r>
                    </a:p>
                  </a:txBody>
                  <a:tcPr/>
                </a:tc>
                <a:extLst>
                  <a:ext uri="{0D108BD9-81ED-4DB2-BD59-A6C34878D82A}">
                    <a16:rowId xmlns="" xmlns:a16="http://schemas.microsoft.com/office/drawing/2014/main" val="2923032949"/>
                  </a:ext>
                </a:extLst>
              </a:tr>
            </a:tbl>
          </a:graphicData>
        </a:graphic>
      </p:graphicFrame>
    </p:spTree>
    <p:extLst>
      <p:ext uri="{BB962C8B-B14F-4D97-AF65-F5344CB8AC3E}">
        <p14:creationId xmlns:p14="http://schemas.microsoft.com/office/powerpoint/2010/main" val="10580902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7E12A4-87DB-419E-A220-E4A9626C3182}"/>
              </a:ext>
            </a:extLst>
          </p:cNvPr>
          <p:cNvSpPr>
            <a:spLocks noGrp="1"/>
          </p:cNvSpPr>
          <p:nvPr>
            <p:ph type="title"/>
          </p:nvPr>
        </p:nvSpPr>
        <p:spPr/>
        <p:txBody>
          <a:bodyPr/>
          <a:lstStyle/>
          <a:p>
            <a:r>
              <a:rPr lang="en-US" b="1" i="1" dirty="0"/>
              <a:t>TABLE NAME:</a:t>
            </a:r>
            <a:br>
              <a:rPr lang="en-US" b="1" i="1" dirty="0"/>
            </a:br>
            <a:r>
              <a:rPr lang="en-US" b="1" i="1" dirty="0"/>
              <a:t>ORPHANAGE</a:t>
            </a:r>
            <a:br>
              <a:rPr lang="en-US" b="1" i="1" dirty="0"/>
            </a:br>
            <a:r>
              <a:rPr lang="en-US" b="1" i="1" dirty="0"/>
              <a:t>DETAILS</a:t>
            </a:r>
            <a:endParaRPr lang="en-US" dirty="0"/>
          </a:p>
        </p:txBody>
      </p:sp>
      <p:graphicFrame>
        <p:nvGraphicFramePr>
          <p:cNvPr id="8" name="Content Placeholder 7">
            <a:extLst>
              <a:ext uri="{FF2B5EF4-FFF2-40B4-BE49-F238E27FC236}">
                <a16:creationId xmlns="" xmlns:a16="http://schemas.microsoft.com/office/drawing/2014/main" id="{95495939-4914-33E4-8BC5-B155BAE43516}"/>
              </a:ext>
            </a:extLst>
          </p:cNvPr>
          <p:cNvGraphicFramePr>
            <a:graphicFrameLocks noGrp="1"/>
          </p:cNvGraphicFramePr>
          <p:nvPr>
            <p:ph idx="1"/>
            <p:extLst>
              <p:ext uri="{D42A27DB-BD31-4B8C-83A1-F6EECF244321}">
                <p14:modId xmlns:p14="http://schemas.microsoft.com/office/powerpoint/2010/main" val="3612144861"/>
              </p:ext>
            </p:extLst>
          </p:nvPr>
        </p:nvGraphicFramePr>
        <p:xfrm>
          <a:off x="3811229" y="1975329"/>
          <a:ext cx="7315200" cy="3033252"/>
        </p:xfrm>
        <a:graphic>
          <a:graphicData uri="http://schemas.openxmlformats.org/drawingml/2006/table">
            <a:tbl>
              <a:tblPr firstRow="1" bandRow="1">
                <a:tableStyleId>{5C22544A-7EE6-4342-B048-85BDC9FD1C3A}</a:tableStyleId>
              </a:tblPr>
              <a:tblGrid>
                <a:gridCol w="2438400">
                  <a:extLst>
                    <a:ext uri="{9D8B030D-6E8A-4147-A177-3AD203B41FA5}">
                      <a16:colId xmlns="" xmlns:a16="http://schemas.microsoft.com/office/drawing/2014/main" val="2837472054"/>
                    </a:ext>
                  </a:extLst>
                </a:gridCol>
                <a:gridCol w="2438400">
                  <a:extLst>
                    <a:ext uri="{9D8B030D-6E8A-4147-A177-3AD203B41FA5}">
                      <a16:colId xmlns="" xmlns:a16="http://schemas.microsoft.com/office/drawing/2014/main" val="2416718628"/>
                    </a:ext>
                  </a:extLst>
                </a:gridCol>
                <a:gridCol w="2438400">
                  <a:extLst>
                    <a:ext uri="{9D8B030D-6E8A-4147-A177-3AD203B41FA5}">
                      <a16:colId xmlns="" xmlns:a16="http://schemas.microsoft.com/office/drawing/2014/main" val="29237486"/>
                    </a:ext>
                  </a:extLst>
                </a:gridCol>
              </a:tblGrid>
              <a:tr h="505542">
                <a:tc>
                  <a:txBody>
                    <a:bodyPr/>
                    <a:lstStyle/>
                    <a:p>
                      <a:r>
                        <a:rPr lang="en-US" dirty="0"/>
                        <a:t>FIELD NAME</a:t>
                      </a:r>
                    </a:p>
                  </a:txBody>
                  <a:tcPr/>
                </a:tc>
                <a:tc>
                  <a:txBody>
                    <a:bodyPr/>
                    <a:lstStyle/>
                    <a:p>
                      <a:r>
                        <a:rPr lang="en-US" dirty="0"/>
                        <a:t>DATA TYPE</a:t>
                      </a:r>
                    </a:p>
                  </a:txBody>
                  <a:tcPr/>
                </a:tc>
                <a:tc>
                  <a:txBody>
                    <a:bodyPr/>
                    <a:lstStyle/>
                    <a:p>
                      <a:r>
                        <a:rPr lang="en-US" dirty="0"/>
                        <a:t>CONSTRAINTS</a:t>
                      </a:r>
                    </a:p>
                  </a:txBody>
                  <a:tcPr/>
                </a:tc>
                <a:extLst>
                  <a:ext uri="{0D108BD9-81ED-4DB2-BD59-A6C34878D82A}">
                    <a16:rowId xmlns="" xmlns:a16="http://schemas.microsoft.com/office/drawing/2014/main" val="3902575398"/>
                  </a:ext>
                </a:extLst>
              </a:tr>
              <a:tr h="505542">
                <a:tc>
                  <a:txBody>
                    <a:bodyPr/>
                    <a:lstStyle/>
                    <a:p>
                      <a:r>
                        <a:rPr lang="en-US" dirty="0" err="1"/>
                        <a:t>Orphanage_id</a:t>
                      </a:r>
                      <a:endParaRPr lang="en-US" dirty="0"/>
                    </a:p>
                  </a:txBody>
                  <a:tcPr/>
                </a:tc>
                <a:tc>
                  <a:txBody>
                    <a:bodyPr/>
                    <a:lstStyle/>
                    <a:p>
                      <a:r>
                        <a:rPr lang="en-US"/>
                        <a:t>INT</a:t>
                      </a:r>
                    </a:p>
                  </a:txBody>
                  <a:tcPr/>
                </a:tc>
                <a:tc>
                  <a:txBody>
                    <a:bodyPr/>
                    <a:lstStyle/>
                    <a:p>
                      <a:r>
                        <a:rPr lang="en-US"/>
                        <a:t>Primary Key</a:t>
                      </a:r>
                    </a:p>
                  </a:txBody>
                  <a:tcPr/>
                </a:tc>
                <a:extLst>
                  <a:ext uri="{0D108BD9-81ED-4DB2-BD59-A6C34878D82A}">
                    <a16:rowId xmlns="" xmlns:a16="http://schemas.microsoft.com/office/drawing/2014/main" val="1769311235"/>
                  </a:ext>
                </a:extLst>
              </a:tr>
              <a:tr h="505542">
                <a:tc>
                  <a:txBody>
                    <a:bodyPr/>
                    <a:lstStyle/>
                    <a:p>
                      <a:r>
                        <a:rPr lang="en-US"/>
                        <a:t>Name</a:t>
                      </a:r>
                    </a:p>
                  </a:txBody>
                  <a:tcPr/>
                </a:tc>
                <a:tc>
                  <a:txBody>
                    <a:bodyPr/>
                    <a:lstStyle/>
                    <a:p>
                      <a:r>
                        <a:rPr lang="en-US"/>
                        <a:t>VARCHAR</a:t>
                      </a:r>
                    </a:p>
                  </a:txBody>
                  <a:tcPr/>
                </a:tc>
                <a:tc>
                  <a:txBody>
                    <a:bodyPr/>
                    <a:lstStyle/>
                    <a:p>
                      <a:r>
                        <a:rPr lang="en-US"/>
                        <a:t>Not Null</a:t>
                      </a:r>
                    </a:p>
                  </a:txBody>
                  <a:tcPr/>
                </a:tc>
                <a:extLst>
                  <a:ext uri="{0D108BD9-81ED-4DB2-BD59-A6C34878D82A}">
                    <a16:rowId xmlns="" xmlns:a16="http://schemas.microsoft.com/office/drawing/2014/main" val="4137515466"/>
                  </a:ext>
                </a:extLst>
              </a:tr>
              <a:tr h="505542">
                <a:tc>
                  <a:txBody>
                    <a:bodyPr/>
                    <a:lstStyle/>
                    <a:p>
                      <a:r>
                        <a:rPr lang="en-US"/>
                        <a:t>address</a:t>
                      </a:r>
                    </a:p>
                  </a:txBody>
                  <a:tcPr/>
                </a:tc>
                <a:tc>
                  <a:txBody>
                    <a:bodyPr/>
                    <a:lstStyle/>
                    <a:p>
                      <a:r>
                        <a:rPr lang="en-US"/>
                        <a:t>VARCHAR</a:t>
                      </a:r>
                    </a:p>
                  </a:txBody>
                  <a:tcPr/>
                </a:tc>
                <a:tc>
                  <a:txBody>
                    <a:bodyPr/>
                    <a:lstStyle/>
                    <a:p>
                      <a:r>
                        <a:rPr lang="en-US"/>
                        <a:t>Not Null</a:t>
                      </a:r>
                    </a:p>
                  </a:txBody>
                  <a:tcPr/>
                </a:tc>
                <a:extLst>
                  <a:ext uri="{0D108BD9-81ED-4DB2-BD59-A6C34878D82A}">
                    <a16:rowId xmlns="" xmlns:a16="http://schemas.microsoft.com/office/drawing/2014/main" val="3165519307"/>
                  </a:ext>
                </a:extLst>
              </a:tr>
              <a:tr h="505542">
                <a:tc>
                  <a:txBody>
                    <a:bodyPr/>
                    <a:lstStyle/>
                    <a:p>
                      <a:r>
                        <a:rPr lang="en-US" err="1"/>
                        <a:t>Contact_info</a:t>
                      </a:r>
                    </a:p>
                  </a:txBody>
                  <a:tcPr/>
                </a:tc>
                <a:tc>
                  <a:txBody>
                    <a:bodyPr/>
                    <a:lstStyle/>
                    <a:p>
                      <a:r>
                        <a:rPr lang="en-US"/>
                        <a:t>VARCHAR</a:t>
                      </a:r>
                    </a:p>
                  </a:txBody>
                  <a:tcPr/>
                </a:tc>
                <a:tc>
                  <a:txBody>
                    <a:bodyPr/>
                    <a:lstStyle/>
                    <a:p>
                      <a:r>
                        <a:rPr lang="en-US"/>
                        <a:t>Not Null</a:t>
                      </a:r>
                    </a:p>
                  </a:txBody>
                  <a:tcPr/>
                </a:tc>
                <a:extLst>
                  <a:ext uri="{0D108BD9-81ED-4DB2-BD59-A6C34878D82A}">
                    <a16:rowId xmlns="" xmlns:a16="http://schemas.microsoft.com/office/drawing/2014/main" val="2548041932"/>
                  </a:ext>
                </a:extLst>
              </a:tr>
              <a:tr h="505542">
                <a:tc>
                  <a:txBody>
                    <a:bodyPr/>
                    <a:lstStyle/>
                    <a:p>
                      <a:r>
                        <a:rPr lang="en-US"/>
                        <a:t>Capacity</a:t>
                      </a:r>
                    </a:p>
                  </a:txBody>
                  <a:tcPr/>
                </a:tc>
                <a:tc>
                  <a:txBody>
                    <a:bodyPr/>
                    <a:lstStyle/>
                    <a:p>
                      <a:r>
                        <a:rPr lang="en-US"/>
                        <a:t>INT</a:t>
                      </a:r>
                    </a:p>
                  </a:txBody>
                  <a:tcPr/>
                </a:tc>
                <a:tc>
                  <a:txBody>
                    <a:bodyPr/>
                    <a:lstStyle/>
                    <a:p>
                      <a:r>
                        <a:rPr lang="en-US" dirty="0"/>
                        <a:t>Not Null</a:t>
                      </a:r>
                    </a:p>
                  </a:txBody>
                  <a:tcPr/>
                </a:tc>
                <a:extLst>
                  <a:ext uri="{0D108BD9-81ED-4DB2-BD59-A6C34878D82A}">
                    <a16:rowId xmlns="" xmlns:a16="http://schemas.microsoft.com/office/drawing/2014/main" val="4173828461"/>
                  </a:ext>
                </a:extLst>
              </a:tr>
            </a:tbl>
          </a:graphicData>
        </a:graphic>
      </p:graphicFrame>
    </p:spTree>
    <p:extLst>
      <p:ext uri="{BB962C8B-B14F-4D97-AF65-F5344CB8AC3E}">
        <p14:creationId xmlns:p14="http://schemas.microsoft.com/office/powerpoint/2010/main" val="26971442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6237"/>
            <a:ext cx="3390899" cy="4601183"/>
          </a:xfrm>
        </p:spPr>
        <p:txBody>
          <a:bodyPr/>
          <a:lstStyle/>
          <a:p>
            <a:r>
              <a:rPr lang="en-US" b="1" i="1" dirty="0" smtClean="0"/>
              <a:t>SCREENSHORTS</a:t>
            </a:r>
            <a:endParaRPr lang="en-IN" b="1" i="1"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29774011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HOME PAGE</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3300" y="609600"/>
            <a:ext cx="8172450" cy="5410200"/>
          </a:xfrm>
        </p:spPr>
      </p:pic>
    </p:spTree>
    <p:extLst>
      <p:ext uri="{BB962C8B-B14F-4D97-AF65-F5344CB8AC3E}">
        <p14:creationId xmlns:p14="http://schemas.microsoft.com/office/powerpoint/2010/main" val="22266825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ABOUT</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9500" y="685800"/>
            <a:ext cx="8096250" cy="5257800"/>
          </a:xfrm>
        </p:spPr>
      </p:pic>
    </p:spTree>
    <p:extLst>
      <p:ext uri="{BB962C8B-B14F-4D97-AF65-F5344CB8AC3E}">
        <p14:creationId xmlns:p14="http://schemas.microsoft.com/office/powerpoint/2010/main" val="24464153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CONTACT</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6650" y="628650"/>
            <a:ext cx="8020050" cy="5448300"/>
          </a:xfrm>
        </p:spPr>
      </p:pic>
    </p:spTree>
    <p:extLst>
      <p:ext uri="{BB962C8B-B14F-4D97-AF65-F5344CB8AC3E}">
        <p14:creationId xmlns:p14="http://schemas.microsoft.com/office/powerpoint/2010/main" val="11549808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3837"/>
            <a:ext cx="3371849" cy="4601183"/>
          </a:xfrm>
        </p:spPr>
        <p:txBody>
          <a:bodyPr/>
          <a:lstStyle/>
          <a:p>
            <a:r>
              <a:rPr lang="en-US" b="1" i="1" dirty="0" smtClean="0"/>
              <a:t>ADMIN</a:t>
            </a:r>
            <a:br>
              <a:rPr lang="en-US" b="1" i="1" dirty="0" smtClean="0"/>
            </a:br>
            <a:r>
              <a:rPr lang="en-US" b="1" i="1" dirty="0" smtClean="0"/>
              <a:t>REGISTRATION</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9500" y="819150"/>
            <a:ext cx="8039100" cy="5199593"/>
          </a:xfrm>
        </p:spPr>
      </p:pic>
    </p:spTree>
    <p:extLst>
      <p:ext uri="{BB962C8B-B14F-4D97-AF65-F5344CB8AC3E}">
        <p14:creationId xmlns:p14="http://schemas.microsoft.com/office/powerpoint/2010/main" val="30077620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ADMIN</a:t>
            </a:r>
            <a:br>
              <a:rPr lang="en-US" b="1" i="1" dirty="0" smtClean="0"/>
            </a:br>
            <a:r>
              <a:rPr lang="en-US" b="1" i="1" dirty="0" smtClean="0"/>
              <a:t>LOGIN</a:t>
            </a:r>
            <a:endParaRPr lang="en-IN" b="1" i="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9500" y="953341"/>
            <a:ext cx="8096250" cy="5085509"/>
          </a:xfrm>
        </p:spPr>
      </p:pic>
    </p:spTree>
    <p:extLst>
      <p:ext uri="{BB962C8B-B14F-4D97-AF65-F5344CB8AC3E}">
        <p14:creationId xmlns:p14="http://schemas.microsoft.com/office/powerpoint/2010/main" val="35021922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ADMIN</a:t>
            </a:r>
            <a:br>
              <a:rPr lang="en-US" b="1" i="1" dirty="0" smtClean="0"/>
            </a:br>
            <a:r>
              <a:rPr lang="en-US" b="1" i="1" dirty="0" smtClean="0"/>
              <a:t>DASHBOARD</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1009650"/>
            <a:ext cx="8077200" cy="5238750"/>
          </a:xfrm>
        </p:spPr>
      </p:pic>
    </p:spTree>
    <p:extLst>
      <p:ext uri="{BB962C8B-B14F-4D97-AF65-F5344CB8AC3E}">
        <p14:creationId xmlns:p14="http://schemas.microsoft.com/office/powerpoint/2010/main" val="25185882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2EE9C9-8C75-6608-8864-E353D9085C30}"/>
              </a:ext>
            </a:extLst>
          </p:cNvPr>
          <p:cNvSpPr>
            <a:spLocks noGrp="1"/>
          </p:cNvSpPr>
          <p:nvPr>
            <p:ph type="title"/>
          </p:nvPr>
        </p:nvSpPr>
        <p:spPr/>
        <p:txBody>
          <a:bodyPr/>
          <a:lstStyle/>
          <a:p>
            <a:r>
              <a:rPr lang="en-US" b="1" i="1"/>
              <a:t>EXISTING SYSTEM</a:t>
            </a:r>
          </a:p>
        </p:txBody>
      </p:sp>
      <p:sp>
        <p:nvSpPr>
          <p:cNvPr id="3" name="Content Placeholder 2">
            <a:extLst>
              <a:ext uri="{FF2B5EF4-FFF2-40B4-BE49-F238E27FC236}">
                <a16:creationId xmlns="" xmlns:a16="http://schemas.microsoft.com/office/drawing/2014/main" id="{E0B4E1BD-4BE0-3571-CF29-EB56E5DA1C5A}"/>
              </a:ext>
            </a:extLst>
          </p:cNvPr>
          <p:cNvSpPr>
            <a:spLocks noGrp="1"/>
          </p:cNvSpPr>
          <p:nvPr>
            <p:ph idx="1"/>
          </p:nvPr>
        </p:nvSpPr>
        <p:spPr>
          <a:xfrm>
            <a:off x="4066337" y="864108"/>
            <a:ext cx="7315200" cy="5120640"/>
          </a:xfrm>
        </p:spPr>
        <p:txBody>
          <a:bodyPr/>
          <a:lstStyle/>
          <a:p>
            <a:pPr marL="0" indent="0">
              <a:buNone/>
            </a:pPr>
            <a:r>
              <a:rPr lang="en-US"/>
              <a:t>                                                 </a:t>
            </a:r>
            <a:endParaRPr lang="en-US" b="1" i="1">
              <a:solidFill>
                <a:schemeClr val="tx1"/>
              </a:solidFill>
            </a:endParaRPr>
          </a:p>
          <a:p>
            <a:r>
              <a:rPr lang="en-US"/>
              <a:t> </a:t>
            </a:r>
            <a:r>
              <a:rPr lang="en-US">
                <a:solidFill>
                  <a:schemeClr val="bg1">
                    <a:lumMod val="25000"/>
                  </a:schemeClr>
                </a:solidFill>
              </a:rPr>
              <a:t>In the existing system if anyone has extra food because of any function or in their home it will  be waste because instantly there is no way to share with anyone..</a:t>
            </a:r>
          </a:p>
          <a:p>
            <a:r>
              <a:rPr lang="en-US">
                <a:solidFill>
                  <a:schemeClr val="bg1">
                    <a:lumMod val="25000"/>
                  </a:schemeClr>
                </a:solidFill>
              </a:rPr>
              <a:t>Even if they want to give that extra food to any orphanage or poor people they don’t have time or don’t have an idea about that.</a:t>
            </a:r>
          </a:p>
        </p:txBody>
      </p:sp>
    </p:spTree>
    <p:extLst>
      <p:ext uri="{BB962C8B-B14F-4D97-AF65-F5344CB8AC3E}">
        <p14:creationId xmlns:p14="http://schemas.microsoft.com/office/powerpoint/2010/main" val="21351935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TOTAL</a:t>
            </a:r>
            <a:br>
              <a:rPr lang="en-US" b="1" i="1" dirty="0" smtClean="0"/>
            </a:br>
            <a:r>
              <a:rPr lang="en-US" b="1" i="1" dirty="0" smtClean="0"/>
              <a:t>DONORS</a:t>
            </a:r>
            <a:endParaRPr lang="en-IN" b="1" i="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6650" y="628650"/>
            <a:ext cx="8020050" cy="5581650"/>
          </a:xfrm>
        </p:spPr>
      </p:pic>
    </p:spTree>
    <p:extLst>
      <p:ext uri="{BB962C8B-B14F-4D97-AF65-F5344CB8AC3E}">
        <p14:creationId xmlns:p14="http://schemas.microsoft.com/office/powerpoint/2010/main" val="26831459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TOTAL ADMINS</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2350" y="838200"/>
            <a:ext cx="8077200" cy="5276849"/>
          </a:xfrm>
        </p:spPr>
      </p:pic>
    </p:spTree>
    <p:extLst>
      <p:ext uri="{BB962C8B-B14F-4D97-AF65-F5344CB8AC3E}">
        <p14:creationId xmlns:p14="http://schemas.microsoft.com/office/powerpoint/2010/main" val="2451108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TOTAL AGENTS</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6650" y="1162050"/>
            <a:ext cx="8039100" cy="4476750"/>
          </a:xfrm>
        </p:spPr>
      </p:pic>
    </p:spTree>
    <p:extLst>
      <p:ext uri="{BB962C8B-B14F-4D97-AF65-F5344CB8AC3E}">
        <p14:creationId xmlns:p14="http://schemas.microsoft.com/office/powerpoint/2010/main" val="20244063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FEEDBACKS</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50" y="819150"/>
            <a:ext cx="8058150" cy="5124450"/>
          </a:xfrm>
        </p:spPr>
      </p:pic>
    </p:spTree>
    <p:extLst>
      <p:ext uri="{BB962C8B-B14F-4D97-AF65-F5344CB8AC3E}">
        <p14:creationId xmlns:p14="http://schemas.microsoft.com/office/powerpoint/2010/main" val="18799723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TOTAL DONATIONS</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00" y="666750"/>
            <a:ext cx="8134350" cy="5219700"/>
          </a:xfrm>
        </p:spPr>
      </p:pic>
    </p:spTree>
    <p:extLst>
      <p:ext uri="{BB962C8B-B14F-4D97-AF65-F5344CB8AC3E}">
        <p14:creationId xmlns:p14="http://schemas.microsoft.com/office/powerpoint/2010/main" val="2613590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 y="1123837"/>
            <a:ext cx="3219450" cy="4601183"/>
          </a:xfrm>
        </p:spPr>
        <p:txBody>
          <a:bodyPr/>
          <a:lstStyle/>
          <a:p>
            <a:r>
              <a:rPr lang="en-US" b="1" i="1" dirty="0" smtClean="0"/>
              <a:t>TOTAL ORPHANAGES</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50" y="781050"/>
            <a:ext cx="7981950" cy="5295900"/>
          </a:xfrm>
        </p:spPr>
      </p:pic>
    </p:spTree>
    <p:extLst>
      <p:ext uri="{BB962C8B-B14F-4D97-AF65-F5344CB8AC3E}">
        <p14:creationId xmlns:p14="http://schemas.microsoft.com/office/powerpoint/2010/main" val="26332482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RECENT </a:t>
            </a:r>
            <a:br>
              <a:rPr lang="en-US" b="1" i="1" dirty="0" smtClean="0"/>
            </a:br>
            <a:r>
              <a:rPr lang="en-US" b="1" i="1" dirty="0" smtClean="0"/>
              <a:t>DONATIONS&amp;</a:t>
            </a:r>
            <a:br>
              <a:rPr lang="en-US" b="1" i="1" dirty="0" smtClean="0"/>
            </a:br>
            <a:r>
              <a:rPr lang="en-US" b="1" i="1" dirty="0" smtClean="0"/>
              <a:t>DONATED</a:t>
            </a:r>
            <a:endParaRPr lang="en-IN" b="1" i="1" dirty="0"/>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50" y="990600"/>
            <a:ext cx="8077200" cy="5010150"/>
          </a:xfrm>
        </p:spPr>
      </p:pic>
    </p:spTree>
    <p:extLst>
      <p:ext uri="{BB962C8B-B14F-4D97-AF65-F5344CB8AC3E}">
        <p14:creationId xmlns:p14="http://schemas.microsoft.com/office/powerpoint/2010/main" val="36213145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DONATION DETAILS</a:t>
            </a:r>
            <a:br>
              <a:rPr lang="en-US" b="1" i="1" dirty="0" smtClean="0"/>
            </a:br>
            <a:r>
              <a:rPr lang="en-US" b="1" i="1" dirty="0" smtClean="0"/>
              <a:t>(CITY WISE)</a:t>
            </a:r>
            <a:endParaRPr lang="en-IN" b="1" i="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00" y="895350"/>
            <a:ext cx="8001000" cy="5086350"/>
          </a:xfrm>
        </p:spPr>
      </p:pic>
    </p:spTree>
    <p:extLst>
      <p:ext uri="{BB962C8B-B14F-4D97-AF65-F5344CB8AC3E}">
        <p14:creationId xmlns:p14="http://schemas.microsoft.com/office/powerpoint/2010/main" val="22990302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23837"/>
            <a:ext cx="3181349" cy="4601183"/>
          </a:xfrm>
        </p:spPr>
        <p:txBody>
          <a:bodyPr/>
          <a:lstStyle/>
          <a:p>
            <a:r>
              <a:rPr lang="en-US" b="1" i="1" dirty="0" smtClean="0"/>
              <a:t>DONOR</a:t>
            </a:r>
            <a:r>
              <a:rPr lang="en-US" b="1" i="1" dirty="0"/>
              <a:t/>
            </a:r>
            <a:br>
              <a:rPr lang="en-US" b="1" i="1" dirty="0"/>
            </a:br>
            <a:r>
              <a:rPr lang="en-US" b="1" i="1" dirty="0" smtClean="0"/>
              <a:t>REGISTRATION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9500" y="838200"/>
            <a:ext cx="8058150" cy="5162550"/>
          </a:xfrm>
        </p:spPr>
      </p:pic>
    </p:spTree>
    <p:extLst>
      <p:ext uri="{BB962C8B-B14F-4D97-AF65-F5344CB8AC3E}">
        <p14:creationId xmlns:p14="http://schemas.microsoft.com/office/powerpoint/2010/main" val="24132936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DONOR </a:t>
            </a:r>
            <a:br>
              <a:rPr lang="en-US" b="1" i="1" dirty="0" smtClean="0"/>
            </a:br>
            <a:r>
              <a:rPr lang="en-US" b="1" i="1" dirty="0" smtClean="0"/>
              <a:t>LOGIN</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2350" y="819150"/>
            <a:ext cx="8115300" cy="5219699"/>
          </a:xfrm>
        </p:spPr>
      </p:pic>
    </p:spTree>
    <p:extLst>
      <p:ext uri="{BB962C8B-B14F-4D97-AF65-F5344CB8AC3E}">
        <p14:creationId xmlns:p14="http://schemas.microsoft.com/office/powerpoint/2010/main" val="16524277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0FC298-34D2-84ED-C3D2-45DDD7CDDD54}"/>
              </a:ext>
            </a:extLst>
          </p:cNvPr>
          <p:cNvSpPr>
            <a:spLocks noGrp="1"/>
          </p:cNvSpPr>
          <p:nvPr>
            <p:ph type="title"/>
          </p:nvPr>
        </p:nvSpPr>
        <p:spPr/>
        <p:txBody>
          <a:bodyPr/>
          <a:lstStyle/>
          <a:p>
            <a:r>
              <a:rPr lang="en-US" b="1" i="1"/>
              <a:t>PROPOSED SYSTEM</a:t>
            </a:r>
          </a:p>
        </p:txBody>
      </p:sp>
      <p:sp>
        <p:nvSpPr>
          <p:cNvPr id="3" name="Content Placeholder 2">
            <a:extLst>
              <a:ext uri="{FF2B5EF4-FFF2-40B4-BE49-F238E27FC236}">
                <a16:creationId xmlns="" xmlns:a16="http://schemas.microsoft.com/office/drawing/2014/main" id="{9B47D2E0-C7C7-13E1-07A7-D8EE9A6B09B1}"/>
              </a:ext>
            </a:extLst>
          </p:cNvPr>
          <p:cNvSpPr>
            <a:spLocks noGrp="1"/>
          </p:cNvSpPr>
          <p:nvPr>
            <p:ph idx="1"/>
          </p:nvPr>
        </p:nvSpPr>
        <p:spPr/>
        <p:txBody>
          <a:bodyPr/>
          <a:lstStyle/>
          <a:p>
            <a:pPr marL="0" indent="0">
              <a:buNone/>
            </a:pPr>
            <a:r>
              <a:rPr lang="en-US" b="1" i="1"/>
              <a:t>                                            </a:t>
            </a:r>
            <a:endParaRPr lang="en-US" b="1" i="1">
              <a:solidFill>
                <a:schemeClr val="tx1"/>
              </a:solidFill>
            </a:endParaRPr>
          </a:p>
          <a:p>
            <a:r>
              <a:rPr lang="en-US">
                <a:solidFill>
                  <a:schemeClr val="bg1">
                    <a:lumMod val="25000"/>
                  </a:schemeClr>
                </a:solidFill>
              </a:rPr>
              <a:t>The proposed system  reduces the food wastage with the help of web technology.</a:t>
            </a:r>
          </a:p>
          <a:p>
            <a:r>
              <a:rPr lang="en-US">
                <a:solidFill>
                  <a:schemeClr val="bg1">
                    <a:lumMod val="25000"/>
                  </a:schemeClr>
                </a:solidFill>
              </a:rPr>
              <a:t>This project is redistribution of food and enormously successful social innovation that tackles food waste and food poverty.</a:t>
            </a:r>
          </a:p>
          <a:p>
            <a:r>
              <a:rPr lang="en-US">
                <a:solidFill>
                  <a:schemeClr val="bg1">
                    <a:lumMod val="25000"/>
                  </a:schemeClr>
                </a:solidFill>
              </a:rPr>
              <a:t> The admin collect food details from the donor and send the donor details to nearby agent and the agent delivers the food to the nearest orphanages or poor people. </a:t>
            </a:r>
          </a:p>
          <a:p>
            <a:r>
              <a:rPr lang="en-US">
                <a:solidFill>
                  <a:schemeClr val="bg1">
                    <a:lumMod val="25000"/>
                  </a:schemeClr>
                </a:solidFill>
              </a:rPr>
              <a:t>After receiving the food from the agent by admin and give alert message to that donor. </a:t>
            </a:r>
          </a:p>
          <a:p>
            <a:r>
              <a:rPr lang="en-US">
                <a:solidFill>
                  <a:schemeClr val="bg1">
                    <a:lumMod val="25000"/>
                  </a:schemeClr>
                </a:solidFill>
              </a:rPr>
              <a:t>Through this way we can reduce food wastage problem. </a:t>
            </a:r>
          </a:p>
        </p:txBody>
      </p:sp>
    </p:spTree>
    <p:extLst>
      <p:ext uri="{BB962C8B-B14F-4D97-AF65-F5344CB8AC3E}">
        <p14:creationId xmlns:p14="http://schemas.microsoft.com/office/powerpoint/2010/main" val="29110338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DONOR </a:t>
            </a:r>
            <a:br>
              <a:rPr lang="en-US" b="1" i="1" dirty="0" smtClean="0"/>
            </a:br>
            <a:r>
              <a:rPr lang="en-US" b="1" i="1" dirty="0" smtClean="0"/>
              <a:t>HOME PAGE</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8550" y="781050"/>
            <a:ext cx="8077200" cy="5391150"/>
          </a:xfrm>
        </p:spPr>
      </p:pic>
    </p:spTree>
    <p:extLst>
      <p:ext uri="{BB962C8B-B14F-4D97-AF65-F5344CB8AC3E}">
        <p14:creationId xmlns:p14="http://schemas.microsoft.com/office/powerpoint/2010/main" val="23196475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DONOR</a:t>
            </a:r>
            <a:br>
              <a:rPr lang="en-US" b="1" i="1" dirty="0" smtClean="0"/>
            </a:br>
            <a:r>
              <a:rPr lang="en-US" b="1" i="1" dirty="0" smtClean="0"/>
              <a:t>PROFILE</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9500" y="857250"/>
            <a:ext cx="8001000" cy="5219700"/>
          </a:xfrm>
        </p:spPr>
      </p:pic>
    </p:spTree>
    <p:extLst>
      <p:ext uri="{BB962C8B-B14F-4D97-AF65-F5344CB8AC3E}">
        <p14:creationId xmlns:p14="http://schemas.microsoft.com/office/powerpoint/2010/main" val="4076903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DONOR</a:t>
            </a:r>
            <a:br>
              <a:rPr lang="en-US" b="1" i="1" dirty="0" smtClean="0"/>
            </a:br>
            <a:r>
              <a:rPr lang="en-US" b="1" i="1" dirty="0" smtClean="0"/>
              <a:t>FEEDBACK</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83038" y="1162050"/>
            <a:ext cx="7504112" cy="4171949"/>
          </a:xfrm>
        </p:spPr>
      </p:pic>
    </p:spTree>
    <p:extLst>
      <p:ext uri="{BB962C8B-B14F-4D97-AF65-F5344CB8AC3E}">
        <p14:creationId xmlns:p14="http://schemas.microsoft.com/office/powerpoint/2010/main" val="10780861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FOOD</a:t>
            </a:r>
            <a:br>
              <a:rPr lang="en-US" b="1" i="1" dirty="0" smtClean="0"/>
            </a:br>
            <a:r>
              <a:rPr lang="en-US" b="1" i="1" dirty="0" smtClean="0"/>
              <a:t>DONATION</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50" y="742950"/>
            <a:ext cx="8096250" cy="5295900"/>
          </a:xfrm>
        </p:spPr>
      </p:pic>
    </p:spTree>
    <p:extLst>
      <p:ext uri="{BB962C8B-B14F-4D97-AF65-F5344CB8AC3E}">
        <p14:creationId xmlns:p14="http://schemas.microsoft.com/office/powerpoint/2010/main" val="38750142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FOOD</a:t>
            </a:r>
            <a:br>
              <a:rPr lang="en-US" b="1" i="1" dirty="0"/>
            </a:br>
            <a:r>
              <a:rPr lang="en-US" b="1" i="1" dirty="0"/>
              <a:t>DONATION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00" y="781050"/>
            <a:ext cx="8115300" cy="5219700"/>
          </a:xfrm>
        </p:spPr>
      </p:pic>
    </p:spTree>
    <p:extLst>
      <p:ext uri="{BB962C8B-B14F-4D97-AF65-F5344CB8AC3E}">
        <p14:creationId xmlns:p14="http://schemas.microsoft.com/office/powerpoint/2010/main" val="22706183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0450" y="838200"/>
            <a:ext cx="8001000" cy="5086349"/>
          </a:xfrm>
        </p:spPr>
      </p:pic>
    </p:spTree>
    <p:extLst>
      <p:ext uri="{BB962C8B-B14F-4D97-AF65-F5344CB8AC3E}">
        <p14:creationId xmlns:p14="http://schemas.microsoft.com/office/powerpoint/2010/main" val="40125435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 y="1123837"/>
            <a:ext cx="3295650" cy="4601183"/>
          </a:xfrm>
        </p:spPr>
        <p:txBody>
          <a:bodyPr/>
          <a:lstStyle/>
          <a:p>
            <a:r>
              <a:rPr lang="en-US" b="1" i="1" dirty="0" smtClean="0"/>
              <a:t>AGENT </a:t>
            </a:r>
            <a:br>
              <a:rPr lang="en-US" b="1" i="1" dirty="0" smtClean="0"/>
            </a:br>
            <a:r>
              <a:rPr lang="en-US" b="1" i="1" dirty="0" smtClean="0"/>
              <a:t>REGISTRATION</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9500" y="857250"/>
            <a:ext cx="8058150" cy="5179004"/>
          </a:xfrm>
        </p:spPr>
      </p:pic>
    </p:spTree>
    <p:extLst>
      <p:ext uri="{BB962C8B-B14F-4D97-AF65-F5344CB8AC3E}">
        <p14:creationId xmlns:p14="http://schemas.microsoft.com/office/powerpoint/2010/main" val="14601376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AGENT</a:t>
            </a:r>
            <a:br>
              <a:rPr lang="en-US" b="1" i="1" dirty="0" smtClean="0"/>
            </a:br>
            <a:r>
              <a:rPr lang="en-US" b="1" i="1" dirty="0" smtClean="0"/>
              <a:t>LOGIN</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00" y="781050"/>
            <a:ext cx="8115300" cy="5219700"/>
          </a:xfrm>
        </p:spPr>
      </p:pic>
    </p:spTree>
    <p:extLst>
      <p:ext uri="{BB962C8B-B14F-4D97-AF65-F5344CB8AC3E}">
        <p14:creationId xmlns:p14="http://schemas.microsoft.com/office/powerpoint/2010/main" val="9380893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AGENT</a:t>
            </a:r>
            <a:br>
              <a:rPr lang="en-US" b="1" i="1" dirty="0" smtClean="0"/>
            </a:br>
            <a:r>
              <a:rPr lang="en-US" b="1" i="1" dirty="0" smtClean="0"/>
              <a:t>HOME PAGE</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00" y="800100"/>
            <a:ext cx="8115300" cy="5086350"/>
          </a:xfrm>
        </p:spPr>
      </p:pic>
    </p:spTree>
    <p:extLst>
      <p:ext uri="{BB962C8B-B14F-4D97-AF65-F5344CB8AC3E}">
        <p14:creationId xmlns:p14="http://schemas.microsoft.com/office/powerpoint/2010/main" val="36071334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ORDERS</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3300" y="781050"/>
            <a:ext cx="8172450" cy="5181599"/>
          </a:xfrm>
        </p:spPr>
      </p:pic>
    </p:spTree>
    <p:extLst>
      <p:ext uri="{BB962C8B-B14F-4D97-AF65-F5344CB8AC3E}">
        <p14:creationId xmlns:p14="http://schemas.microsoft.com/office/powerpoint/2010/main" val="1913312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FD6178-1B21-73B1-2915-CC40321FE83C}"/>
              </a:ext>
            </a:extLst>
          </p:cNvPr>
          <p:cNvSpPr>
            <a:spLocks noGrp="1"/>
          </p:cNvSpPr>
          <p:nvPr>
            <p:ph type="title"/>
          </p:nvPr>
        </p:nvSpPr>
        <p:spPr>
          <a:xfrm>
            <a:off x="252919" y="1128408"/>
            <a:ext cx="2947482" cy="4601183"/>
          </a:xfrm>
        </p:spPr>
        <p:txBody>
          <a:bodyPr/>
          <a:lstStyle/>
          <a:p>
            <a:r>
              <a:rPr lang="en-US"/>
              <a:t> </a:t>
            </a:r>
            <a:r>
              <a:rPr lang="en-US" b="1" i="1"/>
              <a:t>LITERATURE SURVEY</a:t>
            </a:r>
            <a:endParaRPr lang="en-US"/>
          </a:p>
        </p:txBody>
      </p:sp>
      <p:sp>
        <p:nvSpPr>
          <p:cNvPr id="3" name="Content Placeholder 2">
            <a:extLst>
              <a:ext uri="{FF2B5EF4-FFF2-40B4-BE49-F238E27FC236}">
                <a16:creationId xmlns="" xmlns:a16="http://schemas.microsoft.com/office/drawing/2014/main" id="{8A1F92A5-412B-F378-6C12-D67413F25A5A}"/>
              </a:ext>
            </a:extLst>
          </p:cNvPr>
          <p:cNvSpPr>
            <a:spLocks noGrp="1"/>
          </p:cNvSpPr>
          <p:nvPr>
            <p:ph idx="1"/>
          </p:nvPr>
        </p:nvSpPr>
        <p:spPr>
          <a:xfrm>
            <a:off x="3761776" y="870639"/>
            <a:ext cx="7315200" cy="5120640"/>
          </a:xfrm>
        </p:spPr>
        <p:txBody>
          <a:bodyPr>
            <a:normAutofit/>
          </a:bodyPr>
          <a:lstStyle/>
          <a:p>
            <a:r>
              <a:rPr lang="en-US"/>
              <a:t>In almost the last decade, food waste and food losses have become interesting topics among researchers. </a:t>
            </a:r>
          </a:p>
          <a:p>
            <a:r>
              <a:rPr lang="en-US"/>
              <a:t>This review of literacy is carried out in order to determine the extent to which research on food loss and food waste is carried out and the use of what methods are most often used.</a:t>
            </a:r>
          </a:p>
          <a:p>
            <a:r>
              <a:rPr lang="en-US"/>
              <a:t> In this study the main sources of research data are sixty scientific articles over the last few years starting from 2009 to 2018 relating to food waste and waste. </a:t>
            </a:r>
          </a:p>
          <a:p>
            <a:r>
              <a:rPr lang="en-US"/>
              <a:t>Search for scientific articles is done by using online search via (via ProQuest, Elsevier and Google Scholar) and using the keywords ‘Food loss and food waste’. </a:t>
            </a:r>
          </a:p>
          <a:p>
            <a:pPr marL="0" indent="0">
              <a:buNone/>
            </a:pPr>
            <a:endParaRPr lang="en-US"/>
          </a:p>
        </p:txBody>
      </p:sp>
    </p:spTree>
    <p:extLst>
      <p:ext uri="{BB962C8B-B14F-4D97-AF65-F5344CB8AC3E}">
        <p14:creationId xmlns:p14="http://schemas.microsoft.com/office/powerpoint/2010/main" val="5698599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080831" cy="4601183"/>
          </a:xfrm>
        </p:spPr>
        <p:txBody>
          <a:bodyPr/>
          <a:lstStyle/>
          <a:p>
            <a:r>
              <a:rPr lang="en-US" b="1" i="1" dirty="0" smtClean="0"/>
              <a:t>ORPHANAGES</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819150"/>
            <a:ext cx="7867650" cy="5143500"/>
          </a:xfrm>
        </p:spPr>
      </p:pic>
    </p:spTree>
    <p:extLst>
      <p:ext uri="{BB962C8B-B14F-4D97-AF65-F5344CB8AC3E}">
        <p14:creationId xmlns:p14="http://schemas.microsoft.com/office/powerpoint/2010/main" val="29173895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18" y="1123837"/>
            <a:ext cx="3099881" cy="4601183"/>
          </a:xfrm>
        </p:spPr>
        <p:txBody>
          <a:bodyPr/>
          <a:lstStyle/>
          <a:p>
            <a:r>
              <a:rPr lang="en-US" b="1" i="1" dirty="0" smtClean="0"/>
              <a:t>ADD ORPHANAGES</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8738" y="628650"/>
            <a:ext cx="7315200" cy="5429250"/>
          </a:xfrm>
        </p:spPr>
      </p:pic>
    </p:spTree>
    <p:extLst>
      <p:ext uri="{BB962C8B-B14F-4D97-AF65-F5344CB8AC3E}">
        <p14:creationId xmlns:p14="http://schemas.microsoft.com/office/powerpoint/2010/main" val="9403998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FEEDBACK</a:t>
            </a:r>
            <a:endParaRPr lang="en-IN" b="1" i="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6650" y="819150"/>
            <a:ext cx="7924800" cy="5192525"/>
          </a:xfrm>
        </p:spPr>
      </p:pic>
    </p:spTree>
    <p:extLst>
      <p:ext uri="{BB962C8B-B14F-4D97-AF65-F5344CB8AC3E}">
        <p14:creationId xmlns:p14="http://schemas.microsoft.com/office/powerpoint/2010/main" val="9491324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D4962E-D2BE-0E4E-A33F-518308D27F35}"/>
              </a:ext>
            </a:extLst>
          </p:cNvPr>
          <p:cNvSpPr>
            <a:spLocks noGrp="1"/>
          </p:cNvSpPr>
          <p:nvPr>
            <p:ph type="title"/>
          </p:nvPr>
        </p:nvSpPr>
        <p:spPr/>
        <p:txBody>
          <a:bodyPr/>
          <a:lstStyle/>
          <a:p>
            <a:r>
              <a:rPr lang="en-US" b="1" i="1">
                <a:solidFill>
                  <a:schemeClr val="bg1"/>
                </a:solidFill>
              </a:rPr>
              <a:t>THANK YOU</a:t>
            </a:r>
          </a:p>
        </p:txBody>
      </p:sp>
    </p:spTree>
    <p:extLst>
      <p:ext uri="{BB962C8B-B14F-4D97-AF65-F5344CB8AC3E}">
        <p14:creationId xmlns:p14="http://schemas.microsoft.com/office/powerpoint/2010/main" val="2922232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333FE11-0765-F1F1-E01A-BA3DEA11330A}"/>
              </a:ext>
            </a:extLst>
          </p:cNvPr>
          <p:cNvSpPr>
            <a:spLocks noGrp="1"/>
          </p:cNvSpPr>
          <p:nvPr>
            <p:ph idx="1"/>
          </p:nvPr>
        </p:nvSpPr>
        <p:spPr>
          <a:xfrm>
            <a:off x="3808220" y="817656"/>
            <a:ext cx="7315200" cy="5336300"/>
          </a:xfrm>
        </p:spPr>
        <p:txBody>
          <a:bodyPr/>
          <a:lstStyle/>
          <a:p>
            <a:r>
              <a:rPr lang="en-US"/>
              <a:t>The results of the review found that research on food loss and food waste experienced an upward trend from 2011 to 2014.</a:t>
            </a:r>
          </a:p>
          <a:p>
            <a:r>
              <a:rPr lang="en-US"/>
              <a:t>The comparison of the highest number of articles discussing food loss and food waste was in 2014 with seventeen scientific articles and in 2011 was the year which had the fewest </a:t>
            </a:r>
            <a:r>
              <a:rPr lang="en-US" err="1"/>
              <a:t>articles,namely</a:t>
            </a:r>
            <a:r>
              <a:rPr lang="en-US"/>
              <a:t> only one article.</a:t>
            </a:r>
          </a:p>
          <a:p>
            <a:r>
              <a:rPr lang="en-US"/>
              <a:t> The results of the review also show that the most frequently used method is quantitative methods. There are thirty-four articles using quantitative methods and twenty-six articles using qualitative methods.</a:t>
            </a:r>
          </a:p>
          <a:p>
            <a:r>
              <a:rPr lang="en-US"/>
              <a:t> It is strongly recommended further research to use qualitative methods regarding food loss and food waste.</a:t>
            </a:r>
          </a:p>
        </p:txBody>
      </p:sp>
      <p:sp>
        <p:nvSpPr>
          <p:cNvPr id="5" name="Title 1">
            <a:extLst>
              <a:ext uri="{FF2B5EF4-FFF2-40B4-BE49-F238E27FC236}">
                <a16:creationId xmlns="" xmlns:a16="http://schemas.microsoft.com/office/drawing/2014/main" id="{0F82E2CD-4FDE-84A4-2E72-E6EEA2A27578}"/>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 </a:t>
            </a:r>
            <a:r>
              <a:rPr lang="en-US" b="1" i="1"/>
              <a:t>LITERATURE SURVEY</a:t>
            </a:r>
            <a:endParaRPr lang="en-US"/>
          </a:p>
        </p:txBody>
      </p:sp>
    </p:spTree>
    <p:extLst>
      <p:ext uri="{BB962C8B-B14F-4D97-AF65-F5344CB8AC3E}">
        <p14:creationId xmlns:p14="http://schemas.microsoft.com/office/powerpoint/2010/main" val="26885709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20CD1D-1EF3-A1E3-E0A5-CA1248E1D753}"/>
              </a:ext>
            </a:extLst>
          </p:cNvPr>
          <p:cNvSpPr>
            <a:spLocks noGrp="1"/>
          </p:cNvSpPr>
          <p:nvPr>
            <p:ph type="title"/>
          </p:nvPr>
        </p:nvSpPr>
        <p:spPr/>
        <p:txBody>
          <a:bodyPr/>
          <a:lstStyle/>
          <a:p>
            <a:r>
              <a:rPr lang="en-US" b="1" i="1"/>
              <a:t>MODULES</a:t>
            </a:r>
          </a:p>
        </p:txBody>
      </p:sp>
      <p:sp>
        <p:nvSpPr>
          <p:cNvPr id="3" name="Content Placeholder 2">
            <a:extLst>
              <a:ext uri="{FF2B5EF4-FFF2-40B4-BE49-F238E27FC236}">
                <a16:creationId xmlns="" xmlns:a16="http://schemas.microsoft.com/office/drawing/2014/main" id="{AF89F4A8-1E7F-1247-AFFA-7F4E1B8E3098}"/>
              </a:ext>
            </a:extLst>
          </p:cNvPr>
          <p:cNvSpPr>
            <a:spLocks noGrp="1"/>
          </p:cNvSpPr>
          <p:nvPr>
            <p:ph idx="1"/>
          </p:nvPr>
        </p:nvSpPr>
        <p:spPr>
          <a:xfrm>
            <a:off x="4120083" y="864108"/>
            <a:ext cx="7315200" cy="5120640"/>
          </a:xfrm>
        </p:spPr>
        <p:txBody>
          <a:bodyPr/>
          <a:lstStyle/>
          <a:p>
            <a:pPr marL="0" indent="0">
              <a:buNone/>
            </a:pPr>
            <a:r>
              <a:rPr lang="en-US"/>
              <a:t>                                                       </a:t>
            </a:r>
            <a:endParaRPr lang="en-US" b="1" i="1">
              <a:solidFill>
                <a:schemeClr val="tx1"/>
              </a:solidFill>
            </a:endParaRPr>
          </a:p>
          <a:p>
            <a:pPr marL="0" indent="0">
              <a:buNone/>
            </a:pPr>
            <a:r>
              <a:rPr lang="en-US"/>
              <a:t> This project consist of the different types of modules.</a:t>
            </a:r>
          </a:p>
          <a:p>
            <a:pPr marL="0" indent="0">
              <a:buNone/>
            </a:pPr>
            <a:r>
              <a:rPr lang="en-US"/>
              <a:t>  The modules are:</a:t>
            </a:r>
          </a:p>
          <a:p>
            <a:pPr marL="0" indent="0">
              <a:buNone/>
            </a:pPr>
            <a:r>
              <a:rPr lang="en-US"/>
              <a:t>                  1.Donor Module</a:t>
            </a:r>
          </a:p>
          <a:p>
            <a:pPr marL="0" indent="0">
              <a:buNone/>
            </a:pPr>
            <a:r>
              <a:rPr lang="en-US"/>
              <a:t>                  2.Agent Module</a:t>
            </a:r>
          </a:p>
          <a:p>
            <a:pPr marL="0" indent="0">
              <a:buNone/>
            </a:pPr>
            <a:r>
              <a:rPr lang="en-US"/>
              <a:t>                  3.Admin Module</a:t>
            </a:r>
          </a:p>
          <a:p>
            <a:pPr marL="0" indent="0">
              <a:buNone/>
            </a:pPr>
            <a:r>
              <a:rPr lang="en-US"/>
              <a:t>           	</a:t>
            </a:r>
          </a:p>
        </p:txBody>
      </p:sp>
    </p:spTree>
    <p:extLst>
      <p:ext uri="{BB962C8B-B14F-4D97-AF65-F5344CB8AC3E}">
        <p14:creationId xmlns:p14="http://schemas.microsoft.com/office/powerpoint/2010/main" val="38018430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5F6CE2-C8B8-5EA6-3AE8-7CCE31DF5564}"/>
              </a:ext>
            </a:extLst>
          </p:cNvPr>
          <p:cNvSpPr>
            <a:spLocks noGrp="1"/>
          </p:cNvSpPr>
          <p:nvPr>
            <p:ph type="title"/>
          </p:nvPr>
        </p:nvSpPr>
        <p:spPr/>
        <p:txBody>
          <a:bodyPr/>
          <a:lstStyle/>
          <a:p>
            <a:r>
              <a:rPr lang="en-US" b="1" i="1"/>
              <a:t>ADMIN </a:t>
            </a:r>
            <a:br>
              <a:rPr lang="en-US" b="1" i="1"/>
            </a:br>
            <a:r>
              <a:rPr lang="en-US" b="1" i="1"/>
              <a:t>MODULE</a:t>
            </a:r>
            <a:endParaRPr lang="en-US"/>
          </a:p>
          <a:p>
            <a:endParaRPr lang="en-US"/>
          </a:p>
        </p:txBody>
      </p:sp>
      <p:sp>
        <p:nvSpPr>
          <p:cNvPr id="3" name="Content Placeholder 2">
            <a:extLst>
              <a:ext uri="{FF2B5EF4-FFF2-40B4-BE49-F238E27FC236}">
                <a16:creationId xmlns="" xmlns:a16="http://schemas.microsoft.com/office/drawing/2014/main" id="{A126345D-E817-2BB9-26BC-003E3D1BE406}"/>
              </a:ext>
            </a:extLst>
          </p:cNvPr>
          <p:cNvSpPr>
            <a:spLocks noGrp="1"/>
          </p:cNvSpPr>
          <p:nvPr>
            <p:ph idx="1"/>
          </p:nvPr>
        </p:nvSpPr>
        <p:spPr/>
        <p:txBody>
          <a:bodyPr/>
          <a:lstStyle/>
          <a:p>
            <a:r>
              <a:rPr lang="en-US"/>
              <a:t>The administrator maintain the agent details as well as the donor details.</a:t>
            </a:r>
          </a:p>
          <a:p>
            <a:r>
              <a:rPr lang="en-US"/>
              <a:t>Whenever the donor post the availability of food the admin will notify the nearby agent immediately. </a:t>
            </a:r>
          </a:p>
          <a:p>
            <a:r>
              <a:rPr lang="en-US"/>
              <a:t>The administrator give the orphanage details directly to the donor.</a:t>
            </a:r>
          </a:p>
          <a:p>
            <a:endParaRPr lang="en-US"/>
          </a:p>
        </p:txBody>
      </p:sp>
    </p:spTree>
    <p:extLst>
      <p:ext uri="{BB962C8B-B14F-4D97-AF65-F5344CB8AC3E}">
        <p14:creationId xmlns:p14="http://schemas.microsoft.com/office/powerpoint/2010/main" val="960656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otalTime>848</TotalTime>
  <Words>691</Words>
  <Application>Microsoft Office PowerPoint</Application>
  <PresentationFormat>Custom</PresentationFormat>
  <Paragraphs>291</Paragraphs>
  <Slides>63</Slides>
  <Notes>0</Notes>
  <HiddenSlides>0</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Frame</vt:lpstr>
      <vt:lpstr>ShareEats:  A Leftover   Food Donation  Platform</vt:lpstr>
      <vt:lpstr>INTRODUCTION</vt:lpstr>
      <vt:lpstr>INTRODUCTION</vt:lpstr>
      <vt:lpstr>EXISTING SYSTEM</vt:lpstr>
      <vt:lpstr>PROPOSED SYSTEM</vt:lpstr>
      <vt:lpstr> LITERATURE SURVEY</vt:lpstr>
      <vt:lpstr> LITERATURE SURVEY</vt:lpstr>
      <vt:lpstr>MODULES</vt:lpstr>
      <vt:lpstr>ADMIN  MODULE </vt:lpstr>
      <vt:lpstr>ADMIN MODULE</vt:lpstr>
      <vt:lpstr>ADMIN MODULE</vt:lpstr>
      <vt:lpstr>DONOR MODULE</vt:lpstr>
      <vt:lpstr>DONOR MODULE</vt:lpstr>
      <vt:lpstr>AGENT MODULE</vt:lpstr>
      <vt:lpstr>AGENT MODULE</vt:lpstr>
      <vt:lpstr>AGENT MODULE</vt:lpstr>
      <vt:lpstr>SOFTWARE REQUIREMENTS</vt:lpstr>
      <vt:lpstr>DATA FLOW DIAGRAMS</vt:lpstr>
      <vt:lpstr>DATA FLOW DIAGRAM</vt:lpstr>
      <vt:lpstr>DATA FLOW DIAGRAM</vt:lpstr>
      <vt:lpstr>DATA FLOW DIAGRAM (ADMIN)</vt:lpstr>
      <vt:lpstr>DATA FLOW DIAGRAM (DONOR)</vt:lpstr>
      <vt:lpstr>DATA FLOW DIAGRAM (AGENT)</vt:lpstr>
      <vt:lpstr>TABLES</vt:lpstr>
      <vt:lpstr>TABLE NAME: DONOR REGISTRATION</vt:lpstr>
      <vt:lpstr>PowerPoint Presentation</vt:lpstr>
      <vt:lpstr>TABLE NAME: AGENT REGISTRATION</vt:lpstr>
      <vt:lpstr>TABLE NAME: LOGIN</vt:lpstr>
      <vt:lpstr>TABLE NAME: DONATION </vt:lpstr>
      <vt:lpstr>TABLE NAME: FEEDBACK</vt:lpstr>
      <vt:lpstr>TABLE NAME: STATUS </vt:lpstr>
      <vt:lpstr>TABLE NAME: ORPHANAGE DETAILS</vt:lpstr>
      <vt:lpstr>SCREENSHORTS</vt:lpstr>
      <vt:lpstr>HOME PAGE</vt:lpstr>
      <vt:lpstr>ABOUT</vt:lpstr>
      <vt:lpstr>CONTACT</vt:lpstr>
      <vt:lpstr>ADMIN REGISTRATION</vt:lpstr>
      <vt:lpstr>ADMIN LOGIN</vt:lpstr>
      <vt:lpstr>ADMIN DASHBOARD</vt:lpstr>
      <vt:lpstr>TOTAL DONORS</vt:lpstr>
      <vt:lpstr>TOTAL ADMINS</vt:lpstr>
      <vt:lpstr>TOTAL AGENTS</vt:lpstr>
      <vt:lpstr>FEEDBACKS</vt:lpstr>
      <vt:lpstr>TOTAL DONATIONS</vt:lpstr>
      <vt:lpstr>TOTAL ORPHANAGES</vt:lpstr>
      <vt:lpstr>RECENT  DONATIONS&amp; DONATED</vt:lpstr>
      <vt:lpstr>DONATION DETAILS (CITY WISE)</vt:lpstr>
      <vt:lpstr>DONOR REGISTRATION</vt:lpstr>
      <vt:lpstr>DONOR  LOGIN</vt:lpstr>
      <vt:lpstr>DONOR  HOME PAGE</vt:lpstr>
      <vt:lpstr>DONOR PROFILE</vt:lpstr>
      <vt:lpstr>DONOR FEEDBACK</vt:lpstr>
      <vt:lpstr>FOOD DONATION</vt:lpstr>
      <vt:lpstr>FOOD DONATION</vt:lpstr>
      <vt:lpstr>PowerPoint Presentation</vt:lpstr>
      <vt:lpstr>AGENT  REGISTRATION</vt:lpstr>
      <vt:lpstr>AGENT LOGIN</vt:lpstr>
      <vt:lpstr>AGENT HOME PAGE</vt:lpstr>
      <vt:lpstr>ORDERS</vt:lpstr>
      <vt:lpstr>ORPHANAGES</vt:lpstr>
      <vt:lpstr>ADD ORPHANAGES</vt:lpstr>
      <vt:lpstr>FEEDBACK</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WASTE MANAGEMENT SYSTEM</dc:title>
  <dc:creator>rejithakp012@gmail.com</dc:creator>
  <cp:lastModifiedBy>nextech</cp:lastModifiedBy>
  <cp:revision>17</cp:revision>
  <dcterms:created xsi:type="dcterms:W3CDTF">2023-09-25T16:55:31Z</dcterms:created>
  <dcterms:modified xsi:type="dcterms:W3CDTF">2024-02-02T05:42:41Z</dcterms:modified>
</cp:coreProperties>
</file>